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45"/>
  </p:notesMasterIdLst>
  <p:handoutMasterIdLst>
    <p:handoutMasterId r:id="rId46"/>
  </p:handoutMasterIdLst>
  <p:sldIdLst>
    <p:sldId id="258" r:id="rId2"/>
    <p:sldId id="281" r:id="rId3"/>
    <p:sldId id="282" r:id="rId4"/>
    <p:sldId id="283" r:id="rId5"/>
    <p:sldId id="284" r:id="rId6"/>
    <p:sldId id="269" r:id="rId7"/>
    <p:sldId id="270" r:id="rId8"/>
    <p:sldId id="257" r:id="rId9"/>
    <p:sldId id="260" r:id="rId10"/>
    <p:sldId id="264" r:id="rId11"/>
    <p:sldId id="261" r:id="rId12"/>
    <p:sldId id="262" r:id="rId13"/>
    <p:sldId id="267" r:id="rId14"/>
    <p:sldId id="285" r:id="rId15"/>
    <p:sldId id="286" r:id="rId16"/>
    <p:sldId id="287" r:id="rId17"/>
    <p:sldId id="288" r:id="rId18"/>
    <p:sldId id="278" r:id="rId19"/>
    <p:sldId id="259" r:id="rId20"/>
    <p:sldId id="268" r:id="rId21"/>
    <p:sldId id="279" r:id="rId22"/>
    <p:sldId id="280" r:id="rId23"/>
    <p:sldId id="275" r:id="rId24"/>
    <p:sldId id="273" r:id="rId25"/>
    <p:sldId id="274" r:id="rId26"/>
    <p:sldId id="289" r:id="rId27"/>
    <p:sldId id="290" r:id="rId28"/>
    <p:sldId id="291" r:id="rId29"/>
    <p:sldId id="292" r:id="rId30"/>
    <p:sldId id="266" r:id="rId31"/>
    <p:sldId id="293" r:id="rId32"/>
    <p:sldId id="294" r:id="rId33"/>
    <p:sldId id="295" r:id="rId34"/>
    <p:sldId id="296" r:id="rId35"/>
    <p:sldId id="297" r:id="rId36"/>
    <p:sldId id="298" r:id="rId37"/>
    <p:sldId id="299" r:id="rId38"/>
    <p:sldId id="276" r:id="rId39"/>
    <p:sldId id="272" r:id="rId40"/>
    <p:sldId id="277" r:id="rId41"/>
    <p:sldId id="300" r:id="rId42"/>
    <p:sldId id="301" r:id="rId43"/>
    <p:sldId id="271" r:id="rId4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GM's Cover Page" id="{587458A0-8A50-4286-B960-BD3AB9B1F7E5}">
          <p14:sldIdLst>
            <p14:sldId id="258"/>
            <p14:sldId id="281"/>
            <p14:sldId id="282"/>
            <p14:sldId id="283"/>
            <p14:sldId id="284"/>
            <p14:sldId id="269"/>
            <p14:sldId id="270"/>
          </p14:sldIdLst>
        </p14:section>
        <p14:section name="Sarah's Presentation" id="{DFAC8227-B0FF-4FD1-AF62-855521AC9C0E}">
          <p14:sldIdLst>
            <p14:sldId id="257"/>
            <p14:sldId id="260"/>
            <p14:sldId id="264"/>
            <p14:sldId id="261"/>
            <p14:sldId id="262"/>
            <p14:sldId id="267"/>
            <p14:sldId id="285"/>
            <p14:sldId id="286"/>
            <p14:sldId id="287"/>
            <p14:sldId id="288"/>
            <p14:sldId id="278"/>
            <p14:sldId id="259"/>
            <p14:sldId id="268"/>
            <p14:sldId id="279"/>
            <p14:sldId id="280"/>
            <p14:sldId id="275"/>
            <p14:sldId id="273"/>
            <p14:sldId id="274"/>
            <p14:sldId id="289"/>
            <p14:sldId id="290"/>
            <p14:sldId id="291"/>
            <p14:sldId id="292"/>
            <p14:sldId id="266"/>
            <p14:sldId id="293"/>
            <p14:sldId id="294"/>
            <p14:sldId id="295"/>
            <p14:sldId id="296"/>
            <p14:sldId id="297"/>
            <p14:sldId id="298"/>
            <p14:sldId id="299"/>
            <p14:sldId id="276"/>
            <p14:sldId id="272"/>
            <p14:sldId id="277"/>
            <p14:sldId id="300"/>
            <p14:sldId id="301"/>
            <p14:sldId id="27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BBB5"/>
    <a:srgbClr val="704282"/>
    <a:srgbClr val="EB48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71" autoAdjust="0"/>
  </p:normalViewPr>
  <p:slideViewPr>
    <p:cSldViewPr>
      <p:cViewPr varScale="1">
        <p:scale>
          <a:sx n="69" d="100"/>
          <a:sy n="69" d="100"/>
        </p:scale>
        <p:origin x="-816" y="-108"/>
      </p:cViewPr>
      <p:guideLst>
        <p:guide orient="horz" pos="2160"/>
        <p:guide pos="2880"/>
      </p:guideLst>
    </p:cSldViewPr>
  </p:slideViewPr>
  <p:outlineViewPr>
    <p:cViewPr>
      <p:scale>
        <a:sx n="33" d="100"/>
        <a:sy n="33" d="100"/>
      </p:scale>
      <p:origin x="0" y="0"/>
    </p:cViewPr>
    <p:sldLst>
      <p:sld r:id="rId1" collapse="1"/>
    </p:sldLst>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735" cy="464503"/>
          </a:xfrm>
          <a:prstGeom prst="rect">
            <a:avLst/>
          </a:prstGeom>
        </p:spPr>
        <p:txBody>
          <a:bodyPr vert="horz" lIns="91294" tIns="45647" rIns="91294" bIns="45647" rtlCol="0"/>
          <a:lstStyle>
            <a:lvl1pPr algn="l">
              <a:defRPr sz="1200"/>
            </a:lvl1pPr>
          </a:lstStyle>
          <a:p>
            <a:endParaRPr lang="en-CA"/>
          </a:p>
        </p:txBody>
      </p:sp>
      <p:sp>
        <p:nvSpPr>
          <p:cNvPr id="3" name="Date Placeholder 2"/>
          <p:cNvSpPr>
            <a:spLocks noGrp="1"/>
          </p:cNvSpPr>
          <p:nvPr>
            <p:ph type="dt" sz="quarter" idx="1"/>
          </p:nvPr>
        </p:nvSpPr>
        <p:spPr>
          <a:xfrm>
            <a:off x="3971081" y="0"/>
            <a:ext cx="3037735" cy="464503"/>
          </a:xfrm>
          <a:prstGeom prst="rect">
            <a:avLst/>
          </a:prstGeom>
        </p:spPr>
        <p:txBody>
          <a:bodyPr vert="horz" lIns="91294" tIns="45647" rIns="91294" bIns="45647" rtlCol="0"/>
          <a:lstStyle>
            <a:lvl1pPr algn="r">
              <a:defRPr sz="1200"/>
            </a:lvl1pPr>
          </a:lstStyle>
          <a:p>
            <a:fld id="{C0ACD2EA-9E24-4EA8-8C76-DE6D8B1C0994}" type="datetimeFigureOut">
              <a:rPr lang="en-CA" smtClean="0"/>
              <a:pPr/>
              <a:t>08/07/2013</a:t>
            </a:fld>
            <a:endParaRPr lang="en-CA"/>
          </a:p>
        </p:txBody>
      </p:sp>
      <p:sp>
        <p:nvSpPr>
          <p:cNvPr id="4" name="Footer Placeholder 3"/>
          <p:cNvSpPr>
            <a:spLocks noGrp="1"/>
          </p:cNvSpPr>
          <p:nvPr>
            <p:ph type="ftr" sz="quarter" idx="2"/>
          </p:nvPr>
        </p:nvSpPr>
        <p:spPr>
          <a:xfrm>
            <a:off x="0" y="8830312"/>
            <a:ext cx="3037735" cy="464503"/>
          </a:xfrm>
          <a:prstGeom prst="rect">
            <a:avLst/>
          </a:prstGeom>
        </p:spPr>
        <p:txBody>
          <a:bodyPr vert="horz" lIns="91294" tIns="45647" rIns="91294" bIns="45647" rtlCol="0" anchor="b"/>
          <a:lstStyle>
            <a:lvl1pPr algn="l">
              <a:defRPr sz="1200"/>
            </a:lvl1pPr>
          </a:lstStyle>
          <a:p>
            <a:endParaRPr lang="en-CA"/>
          </a:p>
        </p:txBody>
      </p:sp>
      <p:sp>
        <p:nvSpPr>
          <p:cNvPr id="5" name="Slide Number Placeholder 4"/>
          <p:cNvSpPr>
            <a:spLocks noGrp="1"/>
          </p:cNvSpPr>
          <p:nvPr>
            <p:ph type="sldNum" sz="quarter" idx="3"/>
          </p:nvPr>
        </p:nvSpPr>
        <p:spPr>
          <a:xfrm>
            <a:off x="3971081" y="8830312"/>
            <a:ext cx="3037735" cy="464503"/>
          </a:xfrm>
          <a:prstGeom prst="rect">
            <a:avLst/>
          </a:prstGeom>
        </p:spPr>
        <p:txBody>
          <a:bodyPr vert="horz" lIns="91294" tIns="45647" rIns="91294" bIns="45647" rtlCol="0" anchor="b"/>
          <a:lstStyle>
            <a:lvl1pPr algn="r">
              <a:defRPr sz="1200"/>
            </a:lvl1pPr>
          </a:lstStyle>
          <a:p>
            <a:fld id="{91A48988-EE97-4D8A-92E4-D54178DDE281}" type="slidenum">
              <a:rPr lang="en-CA" smtClean="0"/>
              <a:pPr/>
              <a:t>‹#›</a:t>
            </a:fld>
            <a:endParaRPr lang="en-CA"/>
          </a:p>
        </p:txBody>
      </p:sp>
    </p:spTree>
    <p:extLst>
      <p:ext uri="{BB962C8B-B14F-4D97-AF65-F5344CB8AC3E}">
        <p14:creationId xmlns:p14="http://schemas.microsoft.com/office/powerpoint/2010/main" val="21927679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761" cy="464401"/>
          </a:xfrm>
          <a:prstGeom prst="rect">
            <a:avLst/>
          </a:prstGeom>
        </p:spPr>
        <p:txBody>
          <a:bodyPr vert="horz" lIns="91294" tIns="45647" rIns="91294" bIns="45647" rtlCol="0"/>
          <a:lstStyle>
            <a:lvl1pPr algn="l">
              <a:defRPr sz="1200"/>
            </a:lvl1pPr>
          </a:lstStyle>
          <a:p>
            <a:endParaRPr lang="en-CA"/>
          </a:p>
        </p:txBody>
      </p:sp>
      <p:sp>
        <p:nvSpPr>
          <p:cNvPr id="3" name="Date Placeholder 2"/>
          <p:cNvSpPr>
            <a:spLocks noGrp="1"/>
          </p:cNvSpPr>
          <p:nvPr>
            <p:ph type="dt" idx="1"/>
          </p:nvPr>
        </p:nvSpPr>
        <p:spPr>
          <a:xfrm>
            <a:off x="3971444" y="0"/>
            <a:ext cx="3037761" cy="464401"/>
          </a:xfrm>
          <a:prstGeom prst="rect">
            <a:avLst/>
          </a:prstGeom>
        </p:spPr>
        <p:txBody>
          <a:bodyPr vert="horz" lIns="91294" tIns="45647" rIns="91294" bIns="45647" rtlCol="0"/>
          <a:lstStyle>
            <a:lvl1pPr algn="r">
              <a:defRPr sz="1200"/>
            </a:lvl1pPr>
          </a:lstStyle>
          <a:p>
            <a:fld id="{775C331E-79CA-415C-AE44-D6AECDE48B91}" type="datetimeFigureOut">
              <a:rPr lang="en-CA" smtClean="0"/>
              <a:pPr/>
              <a:t>08/07/2013</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294" tIns="45647" rIns="91294" bIns="45647" rtlCol="0" anchor="ctr"/>
          <a:lstStyle/>
          <a:p>
            <a:endParaRPr lang="en-CA"/>
          </a:p>
        </p:txBody>
      </p:sp>
      <p:sp>
        <p:nvSpPr>
          <p:cNvPr id="5" name="Notes Placeholder 4"/>
          <p:cNvSpPr>
            <a:spLocks noGrp="1"/>
          </p:cNvSpPr>
          <p:nvPr>
            <p:ph type="body" sz="quarter" idx="3"/>
          </p:nvPr>
        </p:nvSpPr>
        <p:spPr>
          <a:xfrm>
            <a:off x="700562" y="4414951"/>
            <a:ext cx="5609276" cy="4183799"/>
          </a:xfrm>
          <a:prstGeom prst="rect">
            <a:avLst/>
          </a:prstGeom>
        </p:spPr>
        <p:txBody>
          <a:bodyPr vert="horz" lIns="91294" tIns="45647" rIns="91294" bIns="4564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00"/>
            <a:ext cx="3037761" cy="464401"/>
          </a:xfrm>
          <a:prstGeom prst="rect">
            <a:avLst/>
          </a:prstGeom>
        </p:spPr>
        <p:txBody>
          <a:bodyPr vert="horz" lIns="91294" tIns="45647" rIns="91294" bIns="45647" rtlCol="0" anchor="b"/>
          <a:lstStyle>
            <a:lvl1pPr algn="l">
              <a:defRPr sz="1200"/>
            </a:lvl1pPr>
          </a:lstStyle>
          <a:p>
            <a:endParaRPr lang="en-CA"/>
          </a:p>
        </p:txBody>
      </p:sp>
      <p:sp>
        <p:nvSpPr>
          <p:cNvPr id="7" name="Slide Number Placeholder 6"/>
          <p:cNvSpPr>
            <a:spLocks noGrp="1"/>
          </p:cNvSpPr>
          <p:nvPr>
            <p:ph type="sldNum" sz="quarter" idx="5"/>
          </p:nvPr>
        </p:nvSpPr>
        <p:spPr>
          <a:xfrm>
            <a:off x="3971444" y="8829900"/>
            <a:ext cx="3037761" cy="464401"/>
          </a:xfrm>
          <a:prstGeom prst="rect">
            <a:avLst/>
          </a:prstGeom>
        </p:spPr>
        <p:txBody>
          <a:bodyPr vert="horz" lIns="91294" tIns="45647" rIns="91294" bIns="45647" rtlCol="0" anchor="b"/>
          <a:lstStyle>
            <a:lvl1pPr algn="r">
              <a:defRPr sz="1200"/>
            </a:lvl1pPr>
          </a:lstStyle>
          <a:p>
            <a:fld id="{0909AA71-8551-4F9B-9D3C-D86D72257E9D}" type="slidenum">
              <a:rPr lang="en-CA" smtClean="0"/>
              <a:pPr/>
              <a:t>‹#›</a:t>
            </a:fld>
            <a:endParaRPr lang="en-CA"/>
          </a:p>
        </p:txBody>
      </p:sp>
    </p:spTree>
    <p:extLst>
      <p:ext uri="{BB962C8B-B14F-4D97-AF65-F5344CB8AC3E}">
        <p14:creationId xmlns:p14="http://schemas.microsoft.com/office/powerpoint/2010/main" val="1074041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1</a:t>
            </a:fld>
            <a:endParaRPr lang="en-CA"/>
          </a:p>
        </p:txBody>
      </p:sp>
    </p:spTree>
    <p:extLst>
      <p:ext uri="{BB962C8B-B14F-4D97-AF65-F5344CB8AC3E}">
        <p14:creationId xmlns:p14="http://schemas.microsoft.com/office/powerpoint/2010/main" val="2025229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6</a:t>
            </a:fld>
            <a:endParaRPr lang="en-CA"/>
          </a:p>
        </p:txBody>
      </p:sp>
    </p:spTree>
    <p:extLst>
      <p:ext uri="{BB962C8B-B14F-4D97-AF65-F5344CB8AC3E}">
        <p14:creationId xmlns:p14="http://schemas.microsoft.com/office/powerpoint/2010/main" val="1689780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 4.3 party who requests PH shall serve statement of issues and witnesses with proof of service 3 days before hearing – difficult rule </a:t>
            </a:r>
            <a:r>
              <a:rPr lang="en-US" dirty="0" err="1" smtClean="0"/>
              <a:t>bc</a:t>
            </a:r>
            <a:r>
              <a:rPr lang="en-US" dirty="0" smtClean="0"/>
              <a:t> it hinders ability to request focus hearing if there is a disagreement – suggestion to contact counsel beforehand</a:t>
            </a:r>
            <a:endParaRPr lang="en-US" dirty="0"/>
          </a:p>
        </p:txBody>
      </p:sp>
      <p:sp>
        <p:nvSpPr>
          <p:cNvPr id="4" name="Slide Number Placeholder 3"/>
          <p:cNvSpPr>
            <a:spLocks noGrp="1"/>
          </p:cNvSpPr>
          <p:nvPr>
            <p:ph type="sldNum" sz="quarter" idx="10"/>
          </p:nvPr>
        </p:nvSpPr>
        <p:spPr/>
        <p:txBody>
          <a:bodyPr/>
          <a:lstStyle/>
          <a:p>
            <a:fld id="{0909AA71-8551-4F9B-9D3C-D86D72257E9D}" type="slidenum">
              <a:rPr lang="en-CA" smtClean="0"/>
              <a:pPr/>
              <a:t>7</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8</a:t>
            </a:fld>
            <a:endParaRPr lang="en-CA"/>
          </a:p>
        </p:txBody>
      </p:sp>
    </p:spTree>
    <p:extLst>
      <p:ext uri="{BB962C8B-B14F-4D97-AF65-F5344CB8AC3E}">
        <p14:creationId xmlns:p14="http://schemas.microsoft.com/office/powerpoint/2010/main" val="606358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909AA71-8551-4F9B-9D3C-D86D72257E9D}" type="slidenum">
              <a:rPr lang="en-CA" smtClean="0"/>
              <a:pPr/>
              <a:t>9</a:t>
            </a:fld>
            <a:endParaRPr lang="en-CA"/>
          </a:p>
        </p:txBody>
      </p:sp>
    </p:spTree>
    <p:extLst>
      <p:ext uri="{BB962C8B-B14F-4D97-AF65-F5344CB8AC3E}">
        <p14:creationId xmlns:p14="http://schemas.microsoft.com/office/powerpoint/2010/main" val="3978455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10</a:t>
            </a:fld>
            <a:endParaRPr lang="en-CA"/>
          </a:p>
        </p:txBody>
      </p:sp>
    </p:spTree>
    <p:extLst>
      <p:ext uri="{BB962C8B-B14F-4D97-AF65-F5344CB8AC3E}">
        <p14:creationId xmlns:p14="http://schemas.microsoft.com/office/powerpoint/2010/main" val="3575890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Recants: </a:t>
            </a:r>
            <a:r>
              <a:rPr lang="en-CA" dirty="0" err="1" smtClean="0"/>
              <a:t>wazalidah</a:t>
            </a:r>
            <a:r>
              <a:rPr lang="en-CA" dirty="0" smtClean="0"/>
              <a:t> at </a:t>
            </a:r>
            <a:r>
              <a:rPr lang="en-CA" dirty="0" err="1" smtClean="0"/>
              <a:t>para</a:t>
            </a:r>
            <a:r>
              <a:rPr lang="en-CA" dirty="0" smtClean="0"/>
              <a:t> 19</a:t>
            </a:r>
          </a:p>
          <a:p>
            <a:pPr defTabSz="912937">
              <a:defRPr/>
            </a:pPr>
            <a:r>
              <a:rPr lang="en-CA" dirty="0"/>
              <a:t>A jury is entitled to accept and act upon some, all or none of what a witness says.  There is no magic in the fact that the “exculpatory” evidence came later in </a:t>
            </a:r>
            <a:r>
              <a:rPr lang="en-CA" dirty="0" err="1"/>
              <a:t>Nafisa’s</a:t>
            </a:r>
            <a:r>
              <a:rPr lang="en-CA" dirty="0"/>
              <a:t> testimony or “at the end of the day”.  </a:t>
            </a:r>
            <a:r>
              <a:rPr lang="en-CA" i="1" dirty="0"/>
              <a:t>The jury is not obliged to prefer the latest story and reject the earlier story</a:t>
            </a:r>
            <a:r>
              <a:rPr lang="en-CA" dirty="0"/>
              <a:t>.  It is open to the jury to prefer the earlier story.  [Emphasis added].</a:t>
            </a:r>
          </a:p>
          <a:p>
            <a:endParaRPr lang="en-CA" dirty="0"/>
          </a:p>
        </p:txBody>
      </p:sp>
      <p:sp>
        <p:nvSpPr>
          <p:cNvPr id="4" name="Slide Number Placeholder 3"/>
          <p:cNvSpPr>
            <a:spLocks noGrp="1"/>
          </p:cNvSpPr>
          <p:nvPr>
            <p:ph type="sldNum" sz="quarter" idx="10"/>
          </p:nvPr>
        </p:nvSpPr>
        <p:spPr/>
        <p:txBody>
          <a:bodyPr/>
          <a:lstStyle/>
          <a:p>
            <a:fld id="{0909AA71-8551-4F9B-9D3C-D86D72257E9D}" type="slidenum">
              <a:rPr lang="en-CA" smtClean="0"/>
              <a:pPr/>
              <a:t>11</a:t>
            </a:fld>
            <a:endParaRPr lang="en-CA"/>
          </a:p>
        </p:txBody>
      </p:sp>
    </p:spTree>
    <p:extLst>
      <p:ext uri="{BB962C8B-B14F-4D97-AF65-F5344CB8AC3E}">
        <p14:creationId xmlns:p14="http://schemas.microsoft.com/office/powerpoint/2010/main" val="1391574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12</a:t>
            </a:fld>
            <a:endParaRPr lang="en-CA"/>
          </a:p>
        </p:txBody>
      </p:sp>
    </p:spTree>
    <p:extLst>
      <p:ext uri="{BB962C8B-B14F-4D97-AF65-F5344CB8AC3E}">
        <p14:creationId xmlns:p14="http://schemas.microsoft.com/office/powerpoint/2010/main" val="930820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effectLst/>
              </a:rPr>
              <a:t> Masterson - Crown relied on evidence of motive, opportunity, forensic evidence and after-the-fact conduct to implicate the respondent as Godin's killer</a:t>
            </a:r>
          </a:p>
          <a:p>
            <a:endParaRPr lang="en-CA" dirty="0" smtClean="0">
              <a:effectLst/>
            </a:endParaRPr>
          </a:p>
          <a:p>
            <a:r>
              <a:rPr lang="en-CA" dirty="0" smtClean="0">
                <a:effectLst/>
              </a:rPr>
              <a:t>In deciding that issue, the trial judge was to take the case for the Crown at its highest and in doing so, it was incumbent upon him to resolve competing permissible inferences in favour of the Crown. That he did not do. On the contrary, he addressed the evidence on a piecemeal basis, weighed the various inferences individually and ultimately resolved them in favour of the respondent as opposed to the Crown.</a:t>
            </a:r>
            <a:endParaRPr lang="en-CA" dirty="0"/>
          </a:p>
        </p:txBody>
      </p:sp>
      <p:sp>
        <p:nvSpPr>
          <p:cNvPr id="4" name="Slide Number Placeholder 3"/>
          <p:cNvSpPr>
            <a:spLocks noGrp="1"/>
          </p:cNvSpPr>
          <p:nvPr>
            <p:ph type="sldNum" sz="quarter" idx="10"/>
          </p:nvPr>
        </p:nvSpPr>
        <p:spPr/>
        <p:txBody>
          <a:bodyPr/>
          <a:lstStyle/>
          <a:p>
            <a:fld id="{0909AA71-8551-4F9B-9D3C-D86D72257E9D}" type="slidenum">
              <a:rPr lang="en-CA" smtClean="0"/>
              <a:pPr/>
              <a:t>13</a:t>
            </a:fld>
            <a:endParaRPr lang="en-CA"/>
          </a:p>
        </p:txBody>
      </p:sp>
    </p:spTree>
    <p:extLst>
      <p:ext uri="{BB962C8B-B14F-4D97-AF65-F5344CB8AC3E}">
        <p14:creationId xmlns:p14="http://schemas.microsoft.com/office/powerpoint/2010/main" val="999621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18</a:t>
            </a:fld>
            <a:endParaRPr lang="en-CA"/>
          </a:p>
        </p:txBody>
      </p:sp>
    </p:spTree>
    <p:extLst>
      <p:ext uri="{BB962C8B-B14F-4D97-AF65-F5344CB8AC3E}">
        <p14:creationId xmlns:p14="http://schemas.microsoft.com/office/powerpoint/2010/main" val="3986436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Cause disturbance 175</a:t>
            </a:r>
          </a:p>
          <a:p>
            <a:r>
              <a:rPr lang="en-CA" dirty="0" smtClean="0"/>
              <a:t>Take motor vehicle without consent 335</a:t>
            </a:r>
          </a:p>
          <a:p>
            <a:r>
              <a:rPr lang="en-CA" dirty="0" smtClean="0"/>
              <a:t>Keeping gaming or betting house 201</a:t>
            </a:r>
          </a:p>
          <a:p>
            <a:r>
              <a:rPr lang="en-CA" dirty="0" smtClean="0"/>
              <a:t>372(2)(3)</a:t>
            </a:r>
            <a:r>
              <a:rPr lang="en-CA" baseline="0" dirty="0" smtClean="0"/>
              <a:t> – not (1) – indecent or harassing calls</a:t>
            </a:r>
          </a:p>
          <a:p>
            <a:r>
              <a:rPr lang="en-CA" baseline="0" dirty="0" smtClean="0"/>
              <a:t>Falsifying employment record – 398</a:t>
            </a:r>
          </a:p>
          <a:p>
            <a:r>
              <a:rPr lang="en-CA" baseline="0" dirty="0" smtClean="0"/>
              <a:t>Personation at school exam – 404</a:t>
            </a:r>
          </a:p>
          <a:p>
            <a:endParaRPr lang="en-CA" baseline="0" dirty="0" smtClean="0"/>
          </a:p>
          <a:p>
            <a:r>
              <a:rPr lang="en-CA" baseline="0" dirty="0" smtClean="0"/>
              <a:t>Get </a:t>
            </a:r>
            <a:r>
              <a:rPr lang="en-CA" baseline="0" dirty="0" err="1" smtClean="0"/>
              <a:t>Waddy</a:t>
            </a:r>
            <a:r>
              <a:rPr lang="en-CA" baseline="0" dirty="0" smtClean="0"/>
              <a:t> to explain preferring indictment under s. 577 (direct indictment)</a:t>
            </a:r>
            <a:endParaRPr lang="en-CA" dirty="0"/>
          </a:p>
        </p:txBody>
      </p:sp>
      <p:sp>
        <p:nvSpPr>
          <p:cNvPr id="4" name="Slide Number Placeholder 3"/>
          <p:cNvSpPr>
            <a:spLocks noGrp="1"/>
          </p:cNvSpPr>
          <p:nvPr>
            <p:ph type="sldNum" sz="quarter" idx="10"/>
          </p:nvPr>
        </p:nvSpPr>
        <p:spPr/>
        <p:txBody>
          <a:bodyPr/>
          <a:lstStyle/>
          <a:p>
            <a:fld id="{0909AA71-8551-4F9B-9D3C-D86D72257E9D}" type="slidenum">
              <a:rPr lang="en-CA" smtClean="0"/>
              <a:pPr/>
              <a:t>19</a:t>
            </a:fld>
            <a:endParaRPr lang="en-CA"/>
          </a:p>
        </p:txBody>
      </p:sp>
    </p:spTree>
    <p:extLst>
      <p:ext uri="{BB962C8B-B14F-4D97-AF65-F5344CB8AC3E}">
        <p14:creationId xmlns:p14="http://schemas.microsoft.com/office/powerpoint/2010/main" val="3369984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Strategy – discuss! </a:t>
            </a:r>
          </a:p>
          <a:p>
            <a:r>
              <a:rPr lang="en-CA" dirty="0" smtClean="0"/>
              <a:t>If they want to hear from someone</a:t>
            </a:r>
            <a:r>
              <a:rPr lang="en-CA" baseline="0" dirty="0" smtClean="0"/>
              <a:t> you don’t need. Focus hearing – if no time, too bad – no right to discovery, they have disclosure</a:t>
            </a:r>
            <a:endParaRPr lang="en-CA" dirty="0"/>
          </a:p>
        </p:txBody>
      </p:sp>
      <p:sp>
        <p:nvSpPr>
          <p:cNvPr id="4" name="Slide Number Placeholder 3"/>
          <p:cNvSpPr>
            <a:spLocks noGrp="1"/>
          </p:cNvSpPr>
          <p:nvPr>
            <p:ph type="sldNum" sz="quarter" idx="10"/>
          </p:nvPr>
        </p:nvSpPr>
        <p:spPr/>
        <p:txBody>
          <a:bodyPr/>
          <a:lstStyle/>
          <a:p>
            <a:fld id="{0909AA71-8551-4F9B-9D3C-D86D72257E9D}" type="slidenum">
              <a:rPr lang="en-CA" smtClean="0"/>
              <a:pPr/>
              <a:t>20</a:t>
            </a:fld>
            <a:endParaRPr lang="en-CA"/>
          </a:p>
        </p:txBody>
      </p:sp>
    </p:spTree>
    <p:extLst>
      <p:ext uri="{BB962C8B-B14F-4D97-AF65-F5344CB8AC3E}">
        <p14:creationId xmlns:p14="http://schemas.microsoft.com/office/powerpoint/2010/main" val="224864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 v. </a:t>
            </a:r>
            <a:r>
              <a:rPr lang="en-US" i="1" dirty="0" err="1"/>
              <a:t>Pinnock</a:t>
            </a:r>
            <a:r>
              <a:rPr lang="en-US" dirty="0"/>
              <a:t>, above, at </a:t>
            </a:r>
            <a:r>
              <a:rPr lang="en-US" dirty="0" err="1"/>
              <a:t>paras</a:t>
            </a:r>
            <a:r>
              <a:rPr lang="en-US" dirty="0"/>
              <a:t>. 10-13</a:t>
            </a:r>
            <a:endParaRPr lang="en-CA" dirty="0"/>
          </a:p>
          <a:p>
            <a:r>
              <a:rPr lang="en-US" dirty="0"/>
              <a:t>Some factors that made this case a Crown nightmare were:</a:t>
            </a:r>
            <a:endParaRPr lang="en-CA" dirty="0"/>
          </a:p>
          <a:p>
            <a:pPr lvl="0"/>
            <a:r>
              <a:rPr lang="en-US" dirty="0"/>
              <a:t>the witness, in essence, </a:t>
            </a:r>
            <a:r>
              <a:rPr lang="en-US" dirty="0" err="1"/>
              <a:t>resiled</a:t>
            </a:r>
            <a:r>
              <a:rPr lang="en-US" dirty="0"/>
              <a:t> from his statement, or significant aspects of it, in his preliminary inquiry testimony;</a:t>
            </a:r>
            <a:endParaRPr lang="en-CA" dirty="0"/>
          </a:p>
          <a:p>
            <a:pPr lvl="0"/>
            <a:r>
              <a:rPr lang="en-US" dirty="0"/>
              <a:t>the witness had a record for offences of dishonesty;</a:t>
            </a:r>
            <a:endParaRPr lang="en-CA" dirty="0"/>
          </a:p>
          <a:p>
            <a:pPr lvl="0"/>
            <a:r>
              <a:rPr lang="en-US" dirty="0"/>
              <a:t>the witness tried to repudiate statements to police;</a:t>
            </a:r>
            <a:endParaRPr lang="en-CA" dirty="0"/>
          </a:p>
          <a:p>
            <a:pPr lvl="0"/>
            <a:r>
              <a:rPr lang="en-US" dirty="0"/>
              <a:t>the witness had not been candid with police;</a:t>
            </a:r>
            <a:endParaRPr lang="en-CA" dirty="0"/>
          </a:p>
          <a:p>
            <a:pPr lvl="0"/>
            <a:r>
              <a:rPr lang="en-US" dirty="0"/>
              <a:t>the witness had attempted to hold the investigation hostage by promising police information, if they would help him deal with C.A.S. issues;</a:t>
            </a:r>
            <a:endParaRPr lang="en-CA" dirty="0"/>
          </a:p>
          <a:p>
            <a:pPr lvl="0"/>
            <a:r>
              <a:rPr lang="en-US" dirty="0"/>
              <a:t>the witness admitted to lying under oath in a </a:t>
            </a:r>
            <a:r>
              <a:rPr lang="en-US" i="1" dirty="0"/>
              <a:t>KGB</a:t>
            </a:r>
            <a:r>
              <a:rPr lang="en-US" dirty="0"/>
              <a:t> statement.</a:t>
            </a:r>
            <a:endParaRPr lang="en-CA" dirty="0"/>
          </a:p>
          <a:p>
            <a:r>
              <a:rPr lang="en-US" dirty="0"/>
              <a:t> </a:t>
            </a:r>
            <a:endParaRPr lang="en-CA" dirty="0"/>
          </a:p>
          <a:p>
            <a:r>
              <a:rPr lang="en-US" i="1" dirty="0"/>
              <a:t>Contra</a:t>
            </a:r>
            <a:r>
              <a:rPr lang="en-US" dirty="0"/>
              <a:t>, see </a:t>
            </a:r>
            <a:r>
              <a:rPr lang="en-US" i="1" dirty="0"/>
              <a:t>R. v. McCormick</a:t>
            </a:r>
            <a:r>
              <a:rPr lang="en-US" dirty="0"/>
              <a:t>, above, </a:t>
            </a:r>
            <a:r>
              <a:rPr lang="en-US" dirty="0" err="1"/>
              <a:t>para</a:t>
            </a:r>
            <a:r>
              <a:rPr lang="en-US" dirty="0"/>
              <a:t>. 35, in which </a:t>
            </a:r>
            <a:r>
              <a:rPr lang="en-US" dirty="0" err="1"/>
              <a:t>Dobney</a:t>
            </a:r>
            <a:r>
              <a:rPr lang="en-US" dirty="0"/>
              <a:t> J. was of the view that such factors should still be left for the jury, and that the test at preliminary inquiry involved “circumstantial indicia of reliability”.</a:t>
            </a:r>
            <a:endParaRPr lang="en-CA" dirty="0"/>
          </a:p>
        </p:txBody>
      </p:sp>
      <p:sp>
        <p:nvSpPr>
          <p:cNvPr id="4" name="Slide Number Placeholder 3"/>
          <p:cNvSpPr>
            <a:spLocks noGrp="1"/>
          </p:cNvSpPr>
          <p:nvPr>
            <p:ph type="sldNum" sz="quarter" idx="10"/>
          </p:nvPr>
        </p:nvSpPr>
        <p:spPr/>
        <p:txBody>
          <a:bodyPr/>
          <a:lstStyle/>
          <a:p>
            <a:fld id="{0909AA71-8551-4F9B-9D3C-D86D72257E9D}" type="slidenum">
              <a:rPr lang="en-CA" smtClean="0"/>
              <a:pPr/>
              <a:t>21</a:t>
            </a:fld>
            <a:endParaRPr lang="en-CA"/>
          </a:p>
        </p:txBody>
      </p:sp>
    </p:spTree>
    <p:extLst>
      <p:ext uri="{BB962C8B-B14F-4D97-AF65-F5344CB8AC3E}">
        <p14:creationId xmlns:p14="http://schemas.microsoft.com/office/powerpoint/2010/main" val="3656244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McCormick – in ordering that cross is appropriate, the judge relied on the fact that there were credibility concerns and valid issues fro discovery – the judge suggested that the crown can bring a Khan</a:t>
            </a:r>
          </a:p>
          <a:p>
            <a:endParaRPr lang="en-CA" dirty="0"/>
          </a:p>
          <a:p>
            <a:r>
              <a:rPr lang="en-CA" dirty="0"/>
              <a:t>If they are going to be crossed anyway, should you just have them testify? If onside/offside?</a:t>
            </a:r>
          </a:p>
        </p:txBody>
      </p:sp>
      <p:sp>
        <p:nvSpPr>
          <p:cNvPr id="4" name="Slide Number Placeholder 3"/>
          <p:cNvSpPr>
            <a:spLocks noGrp="1"/>
          </p:cNvSpPr>
          <p:nvPr>
            <p:ph type="sldNum" sz="quarter" idx="10"/>
          </p:nvPr>
        </p:nvSpPr>
        <p:spPr/>
        <p:txBody>
          <a:bodyPr/>
          <a:lstStyle/>
          <a:p>
            <a:fld id="{0909AA71-8551-4F9B-9D3C-D86D72257E9D}" type="slidenum">
              <a:rPr lang="en-CA" smtClean="0"/>
              <a:pPr/>
              <a:t>22</a:t>
            </a:fld>
            <a:endParaRPr lang="en-CA"/>
          </a:p>
        </p:txBody>
      </p:sp>
    </p:spTree>
    <p:extLst>
      <p:ext uri="{BB962C8B-B14F-4D97-AF65-F5344CB8AC3E}">
        <p14:creationId xmlns:p14="http://schemas.microsoft.com/office/powerpoint/2010/main" val="3656244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23</a:t>
            </a:fld>
            <a:endParaRPr lang="en-CA"/>
          </a:p>
        </p:txBody>
      </p:sp>
    </p:spTree>
    <p:extLst>
      <p:ext uri="{BB962C8B-B14F-4D97-AF65-F5344CB8AC3E}">
        <p14:creationId xmlns:p14="http://schemas.microsoft.com/office/powerpoint/2010/main" val="3195828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24</a:t>
            </a:fld>
            <a:endParaRPr lang="en-CA"/>
          </a:p>
        </p:txBody>
      </p:sp>
    </p:spTree>
    <p:extLst>
      <p:ext uri="{BB962C8B-B14F-4D97-AF65-F5344CB8AC3E}">
        <p14:creationId xmlns:p14="http://schemas.microsoft.com/office/powerpoint/2010/main" val="2127792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25</a:t>
            </a:fld>
            <a:endParaRPr lang="en-CA"/>
          </a:p>
        </p:txBody>
      </p:sp>
    </p:spTree>
    <p:extLst>
      <p:ext uri="{BB962C8B-B14F-4D97-AF65-F5344CB8AC3E}">
        <p14:creationId xmlns:p14="http://schemas.microsoft.com/office/powerpoint/2010/main" val="1742247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30</a:t>
            </a:fld>
            <a:endParaRPr lang="en-CA"/>
          </a:p>
        </p:txBody>
      </p:sp>
    </p:spTree>
    <p:extLst>
      <p:ext uri="{BB962C8B-B14F-4D97-AF65-F5344CB8AC3E}">
        <p14:creationId xmlns:p14="http://schemas.microsoft.com/office/powerpoint/2010/main" val="1750002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57042" lvl="1" indent="-291169">
              <a:buFontTx/>
              <a:buChar char="-"/>
            </a:pPr>
            <a:r>
              <a:rPr lang="en-US" sz="2400" dirty="0">
                <a:latin typeface="Chalkduster"/>
                <a:cs typeface="Chalkduster"/>
              </a:rPr>
              <a:t>Many answers may be unknown to </a:t>
            </a:r>
          </a:p>
          <a:p>
            <a:pPr lvl="1"/>
            <a:r>
              <a:rPr lang="en-US" sz="2400" dirty="0">
                <a:latin typeface="Chalkduster"/>
                <a:cs typeface="Chalkduster"/>
              </a:rPr>
              <a:t>	Crown before PT</a:t>
            </a:r>
          </a:p>
          <a:p>
            <a:pPr lvl="2"/>
            <a:endParaRPr lang="en-US" sz="2400" dirty="0">
              <a:latin typeface="Chalkduster"/>
              <a:cs typeface="Chalkduster"/>
            </a:endParaRPr>
          </a:p>
          <a:p>
            <a:endParaRPr lang="en-US" dirty="0"/>
          </a:p>
        </p:txBody>
      </p:sp>
      <p:sp>
        <p:nvSpPr>
          <p:cNvPr id="4" name="Slide Number Placeholder 3"/>
          <p:cNvSpPr>
            <a:spLocks noGrp="1"/>
          </p:cNvSpPr>
          <p:nvPr>
            <p:ph type="sldNum" sz="quarter" idx="10"/>
          </p:nvPr>
        </p:nvSpPr>
        <p:spPr/>
        <p:txBody>
          <a:bodyPr/>
          <a:lstStyle/>
          <a:p>
            <a:fld id="{9C3CBC19-159A-ED40-8B49-4200F4F95C3B}" type="slidenum">
              <a:rPr lang="en-US" smtClean="0"/>
              <a:t>35</a:t>
            </a:fld>
            <a:endParaRPr lang="en-US"/>
          </a:p>
        </p:txBody>
      </p:sp>
    </p:spTree>
    <p:extLst>
      <p:ext uri="{BB962C8B-B14F-4D97-AF65-F5344CB8AC3E}">
        <p14:creationId xmlns:p14="http://schemas.microsoft.com/office/powerpoint/2010/main" val="161306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 555 – if evidence discloses a more serious version of events, </a:t>
            </a:r>
            <a:r>
              <a:rPr lang="en-CA" dirty="0" err="1" smtClean="0"/>
              <a:t>ie</a:t>
            </a:r>
            <a:r>
              <a:rPr lang="en-CA" dirty="0" smtClean="0"/>
              <a:t>. Testamentary instrument involved (2)</a:t>
            </a:r>
            <a:endParaRPr lang="en-CA" dirty="0"/>
          </a:p>
        </p:txBody>
      </p:sp>
      <p:sp>
        <p:nvSpPr>
          <p:cNvPr id="4" name="Slide Number Placeholder 3"/>
          <p:cNvSpPr>
            <a:spLocks noGrp="1"/>
          </p:cNvSpPr>
          <p:nvPr>
            <p:ph type="sldNum" sz="quarter" idx="10"/>
          </p:nvPr>
        </p:nvSpPr>
        <p:spPr/>
        <p:txBody>
          <a:bodyPr/>
          <a:lstStyle/>
          <a:p>
            <a:fld id="{0909AA71-8551-4F9B-9D3C-D86D72257E9D}" type="slidenum">
              <a:rPr lang="en-CA" smtClean="0"/>
              <a:pPr/>
              <a:t>38</a:t>
            </a:fld>
            <a:endParaRPr lang="en-CA"/>
          </a:p>
        </p:txBody>
      </p:sp>
    </p:spTree>
    <p:extLst>
      <p:ext uri="{BB962C8B-B14F-4D97-AF65-F5344CB8AC3E}">
        <p14:creationId xmlns:p14="http://schemas.microsoft.com/office/powerpoint/2010/main" val="39621867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39</a:t>
            </a:fld>
            <a:endParaRPr lang="en-CA"/>
          </a:p>
        </p:txBody>
      </p:sp>
    </p:spTree>
    <p:extLst>
      <p:ext uri="{BB962C8B-B14F-4D97-AF65-F5344CB8AC3E}">
        <p14:creationId xmlns:p14="http://schemas.microsoft.com/office/powerpoint/2010/main" val="2429171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40</a:t>
            </a:fld>
            <a:endParaRPr lang="en-CA"/>
          </a:p>
        </p:txBody>
      </p:sp>
    </p:spTree>
    <p:extLst>
      <p:ext uri="{BB962C8B-B14F-4D97-AF65-F5344CB8AC3E}">
        <p14:creationId xmlns:p14="http://schemas.microsoft.com/office/powerpoint/2010/main" val="2222868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909AA71-8551-4F9B-9D3C-D86D72257E9D}" type="slidenum">
              <a:rPr lang="en-CA" smtClean="0"/>
              <a:pPr/>
              <a:t>43</a:t>
            </a:fld>
            <a:endParaRPr lang="en-CA"/>
          </a:p>
        </p:txBody>
      </p:sp>
    </p:spTree>
    <p:extLst>
      <p:ext uri="{BB962C8B-B14F-4D97-AF65-F5344CB8AC3E}">
        <p14:creationId xmlns:p14="http://schemas.microsoft.com/office/powerpoint/2010/main" val="3279014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78E980F4-8B1F-429B-A69C-9A1DD0D5FBB2}" type="datetimeFigureOut">
              <a:rPr lang="en-CA" smtClean="0"/>
              <a:pPr/>
              <a:t>08/07/2013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B0F6C39-C028-4673-ABB7-65E241893593}" type="slidenum">
              <a:rPr lang="en-CA" smtClean="0"/>
              <a:pPr/>
              <a:t>‹#›</a:t>
            </a:fld>
            <a:endParaRPr lang="en-CA"/>
          </a:p>
        </p:txBody>
      </p:sp>
    </p:spTree>
    <p:extLst>
      <p:ext uri="{BB962C8B-B14F-4D97-AF65-F5344CB8AC3E}">
        <p14:creationId xmlns:p14="http://schemas.microsoft.com/office/powerpoint/2010/main" val="2801312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8E980F4-8B1F-429B-A69C-9A1DD0D5FBB2}" type="datetimeFigureOut">
              <a:rPr lang="en-CA" smtClean="0"/>
              <a:pPr/>
              <a:t>08/07/2013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B0F6C39-C028-4673-ABB7-65E241893593}" type="slidenum">
              <a:rPr lang="en-CA" smtClean="0"/>
              <a:pPr/>
              <a:t>‹#›</a:t>
            </a:fld>
            <a:endParaRPr lang="en-CA"/>
          </a:p>
        </p:txBody>
      </p:sp>
    </p:spTree>
    <p:extLst>
      <p:ext uri="{BB962C8B-B14F-4D97-AF65-F5344CB8AC3E}">
        <p14:creationId xmlns:p14="http://schemas.microsoft.com/office/powerpoint/2010/main" val="607817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E980F4-8B1F-429B-A69C-9A1DD0D5FBB2}" type="datetimeFigureOut">
              <a:rPr lang="en-CA" smtClean="0"/>
              <a:pPr/>
              <a:t>08/07/2013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B0F6C39-C028-4673-ABB7-65E241893593}" type="slidenum">
              <a:rPr lang="en-CA" smtClean="0"/>
              <a:pPr/>
              <a:t>‹#›</a:t>
            </a:fld>
            <a:endParaRPr lang="en-CA"/>
          </a:p>
        </p:txBody>
      </p:sp>
    </p:spTree>
    <p:extLst>
      <p:ext uri="{BB962C8B-B14F-4D97-AF65-F5344CB8AC3E}">
        <p14:creationId xmlns:p14="http://schemas.microsoft.com/office/powerpoint/2010/main" val="1271700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78E980F4-8B1F-429B-A69C-9A1DD0D5FBB2}" type="datetimeFigureOut">
              <a:rPr lang="en-CA" smtClean="0"/>
              <a:pPr/>
              <a:t>08/07/2013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B0F6C39-C028-4673-ABB7-65E241893593}" type="slidenum">
              <a:rPr lang="en-CA" smtClean="0"/>
              <a:pPr/>
              <a:t>‹#›</a:t>
            </a:fld>
            <a:endParaRPr lang="en-CA"/>
          </a:p>
        </p:txBody>
      </p:sp>
    </p:spTree>
    <p:extLst>
      <p:ext uri="{BB962C8B-B14F-4D97-AF65-F5344CB8AC3E}">
        <p14:creationId xmlns:p14="http://schemas.microsoft.com/office/powerpoint/2010/main" val="338004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78E980F4-8B1F-429B-A69C-9A1DD0D5FBB2}" type="datetimeFigureOut">
              <a:rPr lang="en-CA" smtClean="0"/>
              <a:pPr/>
              <a:t>08/07/2013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4B0F6C39-C028-4673-ABB7-65E241893593}" type="slidenum">
              <a:rPr lang="en-CA" smtClean="0"/>
              <a:pPr/>
              <a:t>‹#›</a:t>
            </a:fld>
            <a:endParaRPr lang="en-CA"/>
          </a:p>
        </p:txBody>
      </p:sp>
    </p:spTree>
    <p:extLst>
      <p:ext uri="{BB962C8B-B14F-4D97-AF65-F5344CB8AC3E}">
        <p14:creationId xmlns:p14="http://schemas.microsoft.com/office/powerpoint/2010/main" val="108118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78E980F4-8B1F-429B-A69C-9A1DD0D5FBB2}" type="datetimeFigureOut">
              <a:rPr lang="en-CA" smtClean="0"/>
              <a:pPr/>
              <a:t>08/07/2013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4B0F6C39-C028-4673-ABB7-65E241893593}" type="slidenum">
              <a:rPr lang="en-CA" smtClean="0"/>
              <a:pPr/>
              <a:t>‹#›</a:t>
            </a:fld>
            <a:endParaRPr lang="en-CA"/>
          </a:p>
        </p:txBody>
      </p:sp>
    </p:spTree>
    <p:extLst>
      <p:ext uri="{BB962C8B-B14F-4D97-AF65-F5344CB8AC3E}">
        <p14:creationId xmlns:p14="http://schemas.microsoft.com/office/powerpoint/2010/main" val="2719529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980F4-8B1F-429B-A69C-9A1DD0D5FBB2}" type="datetimeFigureOut">
              <a:rPr lang="en-CA" smtClean="0"/>
              <a:pPr/>
              <a:t>08/07/2013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4B0F6C39-C028-4673-ABB7-65E241893593}" type="slidenum">
              <a:rPr lang="en-CA" smtClean="0"/>
              <a:pPr/>
              <a:t>‹#›</a:t>
            </a:fld>
            <a:endParaRPr lang="en-CA"/>
          </a:p>
        </p:txBody>
      </p:sp>
    </p:spTree>
    <p:extLst>
      <p:ext uri="{BB962C8B-B14F-4D97-AF65-F5344CB8AC3E}">
        <p14:creationId xmlns:p14="http://schemas.microsoft.com/office/powerpoint/2010/main" val="3307763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980F4-8B1F-429B-A69C-9A1DD0D5FBB2}" type="datetimeFigureOut">
              <a:rPr lang="en-CA" smtClean="0"/>
              <a:pPr/>
              <a:t>08/07/2013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B0F6C39-C028-4673-ABB7-65E241893593}" type="slidenum">
              <a:rPr lang="en-CA" smtClean="0"/>
              <a:pPr/>
              <a:t>‹#›</a:t>
            </a:fld>
            <a:endParaRPr lang="en-CA"/>
          </a:p>
        </p:txBody>
      </p:sp>
    </p:spTree>
    <p:extLst>
      <p:ext uri="{BB962C8B-B14F-4D97-AF65-F5344CB8AC3E}">
        <p14:creationId xmlns:p14="http://schemas.microsoft.com/office/powerpoint/2010/main" val="272386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980F4-8B1F-429B-A69C-9A1DD0D5FBB2}" type="datetimeFigureOut">
              <a:rPr lang="en-CA" smtClean="0"/>
              <a:pPr/>
              <a:t>08/07/2013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B0F6C39-C028-4673-ABB7-65E241893593}" type="slidenum">
              <a:rPr lang="en-CA" smtClean="0"/>
              <a:pPr/>
              <a:t>‹#›</a:t>
            </a:fld>
            <a:endParaRPr lang="en-CA"/>
          </a:p>
        </p:txBody>
      </p:sp>
    </p:spTree>
    <p:extLst>
      <p:ext uri="{BB962C8B-B14F-4D97-AF65-F5344CB8AC3E}">
        <p14:creationId xmlns:p14="http://schemas.microsoft.com/office/powerpoint/2010/main" val="4239661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8E980F4-8B1F-429B-A69C-9A1DD0D5FBB2}" type="datetimeFigureOut">
              <a:rPr lang="en-CA" smtClean="0"/>
              <a:pPr/>
              <a:t>08/07/2013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B0F6C39-C028-4673-ABB7-65E241893593}" type="slidenum">
              <a:rPr lang="en-CA" smtClean="0"/>
              <a:pPr/>
              <a:t>‹#›</a:t>
            </a:fld>
            <a:endParaRPr lang="en-CA"/>
          </a:p>
        </p:txBody>
      </p:sp>
    </p:spTree>
    <p:extLst>
      <p:ext uri="{BB962C8B-B14F-4D97-AF65-F5344CB8AC3E}">
        <p14:creationId xmlns:p14="http://schemas.microsoft.com/office/powerpoint/2010/main" val="2237648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8E980F4-8B1F-429B-A69C-9A1DD0D5FBB2}" type="datetimeFigureOut">
              <a:rPr lang="en-CA" smtClean="0"/>
              <a:pPr/>
              <a:t>08/07/2013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B0F6C39-C028-4673-ABB7-65E241893593}" type="slidenum">
              <a:rPr lang="en-CA" smtClean="0"/>
              <a:pPr/>
              <a:t>‹#›</a:t>
            </a:fld>
            <a:endParaRPr lang="en-CA"/>
          </a:p>
        </p:txBody>
      </p:sp>
    </p:spTree>
    <p:extLst>
      <p:ext uri="{BB962C8B-B14F-4D97-AF65-F5344CB8AC3E}">
        <p14:creationId xmlns:p14="http://schemas.microsoft.com/office/powerpoint/2010/main" val="462976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428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E980F4-8B1F-429B-A69C-9A1DD0D5FBB2}" type="datetimeFigureOut">
              <a:rPr lang="en-CA" smtClean="0"/>
              <a:pPr/>
              <a:t>08/07/2013</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0F6C39-C028-4673-ABB7-65E241893593}" type="slidenum">
              <a:rPr lang="en-CA" smtClean="0"/>
              <a:pPr/>
              <a:t>‹#›</a:t>
            </a:fld>
            <a:endParaRPr lang="en-CA"/>
          </a:p>
        </p:txBody>
      </p:sp>
    </p:spTree>
    <p:extLst>
      <p:ext uri="{BB962C8B-B14F-4D97-AF65-F5344CB8AC3E}">
        <p14:creationId xmlns:p14="http://schemas.microsoft.com/office/powerpoint/2010/main" val="350160095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png"/><Relationship Id="rId7"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8.jpe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9.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8.jpeg"/><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512" y="-27384"/>
            <a:ext cx="9217024" cy="6957392"/>
          </a:xfrm>
          <a:prstGeom prst="rect">
            <a:avLst/>
          </a:prstGeom>
          <a:solidFill>
            <a:srgbClr val="70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49" y="1019939"/>
            <a:ext cx="2995907" cy="48573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3563888" y="1127641"/>
            <a:ext cx="5328592" cy="4616648"/>
          </a:xfrm>
          <a:prstGeom prst="rect">
            <a:avLst/>
          </a:prstGeom>
          <a:noFill/>
        </p:spPr>
        <p:txBody>
          <a:bodyPr wrap="square" rtlCol="0">
            <a:spAutoFit/>
          </a:bodyPr>
          <a:lstStyle/>
          <a:p>
            <a:r>
              <a:rPr lang="en-CA" sz="3600" dirty="0" smtClean="0">
                <a:solidFill>
                  <a:srgbClr val="F6BBB5"/>
                </a:solidFill>
                <a:latin typeface="Cooper Black" pitchFamily="18" charset="0"/>
              </a:rPr>
              <a:t>Your First Preliminary Hearing</a:t>
            </a:r>
          </a:p>
          <a:p>
            <a:endParaRPr lang="en-CA" dirty="0" smtClean="0">
              <a:solidFill>
                <a:srgbClr val="F6BBB5"/>
              </a:solidFill>
              <a:latin typeface="Cooper Black" pitchFamily="18" charset="0"/>
            </a:endParaRPr>
          </a:p>
          <a:p>
            <a:endParaRPr lang="en-CA" dirty="0" smtClean="0">
              <a:solidFill>
                <a:srgbClr val="EB4849"/>
              </a:solidFill>
              <a:latin typeface="Berlin Sans FB" pitchFamily="34" charset="0"/>
            </a:endParaRPr>
          </a:p>
          <a:p>
            <a:pPr marL="720000"/>
            <a:endParaRPr lang="en-CA" dirty="0">
              <a:solidFill>
                <a:schemeClr val="bg1"/>
              </a:solidFill>
              <a:latin typeface="Berlin Sans FB" pitchFamily="34" charset="0"/>
            </a:endParaRPr>
          </a:p>
          <a:p>
            <a:pPr marL="720000"/>
            <a:r>
              <a:rPr lang="en-CA" sz="2400" dirty="0" smtClean="0">
                <a:solidFill>
                  <a:schemeClr val="bg1"/>
                </a:solidFill>
                <a:latin typeface="Berlin Sans FB" pitchFamily="34" charset="0"/>
              </a:rPr>
              <a:t>Presented by Sarah Fountain</a:t>
            </a:r>
          </a:p>
          <a:p>
            <a:pPr marL="720000"/>
            <a:endParaRPr lang="en-CA" sz="2400" dirty="0" smtClean="0">
              <a:solidFill>
                <a:schemeClr val="bg1"/>
              </a:solidFill>
              <a:latin typeface="Berlin Sans FB" pitchFamily="34" charset="0"/>
            </a:endParaRPr>
          </a:p>
          <a:p>
            <a:pPr marL="720000"/>
            <a:r>
              <a:rPr lang="en-CA" sz="2400" dirty="0" smtClean="0">
                <a:solidFill>
                  <a:schemeClr val="bg1"/>
                </a:solidFill>
                <a:latin typeface="Berlin Sans FB" pitchFamily="34" charset="0"/>
              </a:rPr>
              <a:t>Guest Crown: Rob Wadden</a:t>
            </a:r>
          </a:p>
          <a:p>
            <a:pPr marL="720000"/>
            <a:endParaRPr lang="en-CA" sz="2400" dirty="0">
              <a:solidFill>
                <a:schemeClr val="bg1"/>
              </a:solidFill>
              <a:latin typeface="Berlin Sans FB" pitchFamily="34" charset="0"/>
            </a:endParaRPr>
          </a:p>
          <a:p>
            <a:pPr marL="720000"/>
            <a:endParaRPr lang="en-CA" sz="2400" dirty="0">
              <a:solidFill>
                <a:schemeClr val="bg1"/>
              </a:solidFill>
              <a:latin typeface="Berlin Sans FB" pitchFamily="34" charset="0"/>
            </a:endParaRPr>
          </a:p>
          <a:p>
            <a:pPr marL="720000"/>
            <a:r>
              <a:rPr lang="en-CA" sz="2400" dirty="0" smtClean="0">
                <a:solidFill>
                  <a:schemeClr val="bg1"/>
                </a:solidFill>
                <a:latin typeface="Berlin Sans FB" pitchFamily="34" charset="0"/>
              </a:rPr>
              <a:t>MCM #38</a:t>
            </a:r>
          </a:p>
          <a:p>
            <a:pPr marL="720000"/>
            <a:r>
              <a:rPr lang="en-CA" sz="2400" dirty="0" smtClean="0">
                <a:solidFill>
                  <a:schemeClr val="bg1"/>
                </a:solidFill>
                <a:latin typeface="Berlin Sans FB" pitchFamily="34" charset="0"/>
              </a:rPr>
              <a:t>August 7, 2013</a:t>
            </a:r>
          </a:p>
        </p:txBody>
      </p:sp>
    </p:spTree>
    <p:extLst>
      <p:ext uri="{BB962C8B-B14F-4D97-AF65-F5344CB8AC3E}">
        <p14:creationId xmlns:p14="http://schemas.microsoft.com/office/powerpoint/2010/main" val="2036180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omic Sans MS Bold"/>
                <a:cs typeface="Comic Sans MS Bold"/>
              </a:rPr>
              <a:t>Sarah’s First Prelim</a:t>
            </a:r>
            <a:endParaRPr lang="en-US" dirty="0">
              <a:latin typeface="Comic Sans MS Bold"/>
              <a:cs typeface="Comic Sans MS Bold"/>
            </a:endParaRPr>
          </a:p>
        </p:txBody>
      </p:sp>
      <p:sp>
        <p:nvSpPr>
          <p:cNvPr id="3" name="Subtitle 2"/>
          <p:cNvSpPr>
            <a:spLocks noGrp="1"/>
          </p:cNvSpPr>
          <p:nvPr>
            <p:ph type="subTitle" idx="1"/>
          </p:nvPr>
        </p:nvSpPr>
        <p:spPr/>
        <p:txBody>
          <a:bodyPr/>
          <a:lstStyle/>
          <a:p>
            <a:r>
              <a:rPr lang="en-US" dirty="0" smtClean="0">
                <a:latin typeface="Comic Sans MS" pitchFamily="66" charset="0"/>
                <a:cs typeface="Chalkduster"/>
              </a:rPr>
              <a:t>Sarah Fountain</a:t>
            </a:r>
          </a:p>
          <a:p>
            <a:r>
              <a:rPr lang="en-US" dirty="0" smtClean="0">
                <a:latin typeface="Comic Sans MS" pitchFamily="66" charset="0"/>
                <a:cs typeface="Chalkduster"/>
              </a:rPr>
              <a:t>Robert Wadden</a:t>
            </a:r>
            <a:endParaRPr lang="en-US" dirty="0">
              <a:latin typeface="Comic Sans MS" pitchFamily="66" charset="0"/>
              <a:cs typeface="Chalkduster"/>
            </a:endParaRPr>
          </a:p>
        </p:txBody>
      </p:sp>
    </p:spTree>
    <p:extLst>
      <p:ext uri="{BB962C8B-B14F-4D97-AF65-F5344CB8AC3E}">
        <p14:creationId xmlns:p14="http://schemas.microsoft.com/office/powerpoint/2010/main" val="38721921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omic Sans MS Bold"/>
                <a:cs typeface="Comic Sans MS Bold"/>
              </a:rPr>
              <a:t>Chapter 1</a:t>
            </a:r>
            <a:br>
              <a:rPr lang="en-US" dirty="0" smtClean="0">
                <a:latin typeface="Comic Sans MS Bold"/>
                <a:cs typeface="Comic Sans MS Bold"/>
              </a:rPr>
            </a:br>
            <a:endParaRPr lang="en-US" dirty="0">
              <a:latin typeface="Comic Sans MS Bold"/>
              <a:cs typeface="Comic Sans MS Bold"/>
            </a:endParaRPr>
          </a:p>
        </p:txBody>
      </p:sp>
      <p:sp>
        <p:nvSpPr>
          <p:cNvPr id="3" name="Subtitle 2"/>
          <p:cNvSpPr>
            <a:spLocks noGrp="1"/>
          </p:cNvSpPr>
          <p:nvPr>
            <p:ph type="subTitle" idx="1"/>
          </p:nvPr>
        </p:nvSpPr>
        <p:spPr/>
        <p:txBody>
          <a:bodyPr>
            <a:normAutofit/>
          </a:bodyPr>
          <a:lstStyle/>
          <a:p>
            <a:r>
              <a:rPr lang="en-US" sz="4800" dirty="0" smtClean="0">
                <a:latin typeface="Comic Sans MS Bold" pitchFamily="66" charset="0"/>
                <a:cs typeface="Chalkduster"/>
              </a:rPr>
              <a:t>Sarah gets a file</a:t>
            </a:r>
            <a:endParaRPr lang="en-US" sz="4800" dirty="0">
              <a:latin typeface="Comic Sans MS Bold" pitchFamily="66" charset="0"/>
              <a:cs typeface="Chalkduster"/>
            </a:endParaRPr>
          </a:p>
        </p:txBody>
      </p:sp>
    </p:spTree>
    <p:extLst>
      <p:ext uri="{BB962C8B-B14F-4D97-AF65-F5344CB8AC3E}">
        <p14:creationId xmlns:p14="http://schemas.microsoft.com/office/powerpoint/2010/main" val="37677536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3.jpe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35997" y="1242871"/>
            <a:ext cx="5084408" cy="3813306"/>
          </a:xfrm>
          <a:prstGeom prst="rect">
            <a:avLst/>
          </a:prstGeom>
        </p:spPr>
      </p:pic>
      <p:sp>
        <p:nvSpPr>
          <p:cNvPr id="6" name="TextBox 5"/>
          <p:cNvSpPr txBox="1"/>
          <p:nvPr/>
        </p:nvSpPr>
        <p:spPr>
          <a:xfrm>
            <a:off x="5111192" y="4306732"/>
            <a:ext cx="3360996" cy="461665"/>
          </a:xfrm>
          <a:prstGeom prst="rect">
            <a:avLst/>
          </a:prstGeom>
          <a:noFill/>
        </p:spPr>
        <p:txBody>
          <a:bodyPr wrap="square" rtlCol="0">
            <a:spAutoFit/>
          </a:bodyPr>
          <a:lstStyle/>
          <a:p>
            <a:r>
              <a:rPr lang="en-US" sz="2400" dirty="0" smtClean="0">
                <a:latin typeface="Comic Sans MS Bold" pitchFamily="66" charset="0"/>
                <a:cs typeface="Chalkduster"/>
              </a:rPr>
              <a:t>Break and Enter</a:t>
            </a:r>
          </a:p>
        </p:txBody>
      </p:sp>
      <p:sp>
        <p:nvSpPr>
          <p:cNvPr id="7" name="TextBox 6"/>
          <p:cNvSpPr txBox="1"/>
          <p:nvPr/>
        </p:nvSpPr>
        <p:spPr>
          <a:xfrm>
            <a:off x="5111192" y="4830356"/>
            <a:ext cx="2327881" cy="461665"/>
          </a:xfrm>
          <a:prstGeom prst="rect">
            <a:avLst/>
          </a:prstGeom>
          <a:noFill/>
        </p:spPr>
        <p:txBody>
          <a:bodyPr wrap="none" rtlCol="0">
            <a:spAutoFit/>
          </a:bodyPr>
          <a:lstStyle/>
          <a:p>
            <a:r>
              <a:rPr lang="en-US" sz="2400" dirty="0">
                <a:latin typeface="Comic Sans MS Bold" pitchFamily="66" charset="0"/>
                <a:cs typeface="Chalkduster"/>
              </a:rPr>
              <a:t>to a </a:t>
            </a:r>
            <a:r>
              <a:rPr lang="en-US" sz="2400" dirty="0" smtClean="0">
                <a:latin typeface="Comic Sans MS Bold" pitchFamily="66" charset="0"/>
                <a:cs typeface="Chalkduster"/>
              </a:rPr>
              <a:t>residence</a:t>
            </a:r>
            <a:endParaRPr lang="en-US" sz="2400" dirty="0">
              <a:latin typeface="Comic Sans MS Bold" pitchFamily="66" charset="0"/>
              <a:cs typeface="Chalkduster"/>
            </a:endParaRPr>
          </a:p>
        </p:txBody>
      </p:sp>
      <p:sp>
        <p:nvSpPr>
          <p:cNvPr id="8" name="TextBox 7"/>
          <p:cNvSpPr txBox="1"/>
          <p:nvPr/>
        </p:nvSpPr>
        <p:spPr>
          <a:xfrm>
            <a:off x="5111192" y="5368562"/>
            <a:ext cx="2292615" cy="830997"/>
          </a:xfrm>
          <a:prstGeom prst="rect">
            <a:avLst/>
          </a:prstGeom>
          <a:noFill/>
        </p:spPr>
        <p:txBody>
          <a:bodyPr wrap="none" rtlCol="0">
            <a:spAutoFit/>
          </a:bodyPr>
          <a:lstStyle/>
          <a:p>
            <a:r>
              <a:rPr lang="en-US" sz="2400" dirty="0">
                <a:latin typeface="Comic Sans MS Bold" pitchFamily="66" charset="0"/>
                <a:cs typeface="Chalkduster"/>
              </a:rPr>
              <a:t>while occupied</a:t>
            </a:r>
          </a:p>
          <a:p>
            <a:endParaRPr lang="en-US" sz="2400" dirty="0">
              <a:latin typeface="Comic Sans MS Bold" pitchFamily="66" charset="0"/>
            </a:endParaRPr>
          </a:p>
        </p:txBody>
      </p:sp>
      <p:grpSp>
        <p:nvGrpSpPr>
          <p:cNvPr id="2" name="Group 1"/>
          <p:cNvGrpSpPr/>
          <p:nvPr/>
        </p:nvGrpSpPr>
        <p:grpSpPr>
          <a:xfrm>
            <a:off x="2834388" y="387239"/>
            <a:ext cx="2039991" cy="1524841"/>
            <a:chOff x="2834388" y="387239"/>
            <a:chExt cx="2039991" cy="1524841"/>
          </a:xfrm>
        </p:grpSpPr>
        <p:pic>
          <p:nvPicPr>
            <p:cNvPr id="9" name="Picture 8" descr="cartoon-speech-bubble-m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4388" y="387239"/>
              <a:ext cx="2039991" cy="1524841"/>
            </a:xfrm>
            <a:prstGeom prst="rect">
              <a:avLst/>
            </a:prstGeom>
          </p:spPr>
        </p:pic>
        <p:sp>
          <p:nvSpPr>
            <p:cNvPr id="10" name="TextBox 9"/>
            <p:cNvSpPr txBox="1"/>
            <p:nvPr/>
          </p:nvSpPr>
          <p:spPr>
            <a:xfrm>
              <a:off x="3407462" y="738525"/>
              <a:ext cx="1253869" cy="461665"/>
            </a:xfrm>
            <a:prstGeom prst="rect">
              <a:avLst/>
            </a:prstGeom>
            <a:noFill/>
          </p:spPr>
          <p:txBody>
            <a:bodyPr wrap="none" rtlCol="0">
              <a:spAutoFit/>
            </a:bodyPr>
            <a:lstStyle/>
            <a:p>
              <a:r>
                <a:rPr lang="en-US" sz="2400" dirty="0" smtClean="0">
                  <a:solidFill>
                    <a:schemeClr val="bg2">
                      <a:lumMod val="50000"/>
                    </a:schemeClr>
                  </a:solidFill>
                  <a:latin typeface="Comic Sans MS Bold" pitchFamily="66" charset="0"/>
                  <a:cs typeface="Chalkduster"/>
                </a:rPr>
                <a:t>WTF?</a:t>
              </a:r>
              <a:r>
                <a:rPr lang="en-US" sz="2400" dirty="0" smtClean="0">
                  <a:latin typeface="Chalkduster"/>
                  <a:cs typeface="Chalkduster"/>
                </a:rPr>
                <a:t>?</a:t>
              </a:r>
              <a:endParaRPr lang="en-US" sz="2400" dirty="0">
                <a:latin typeface="Chalkduster"/>
                <a:cs typeface="Chalkduster"/>
              </a:endParaRPr>
            </a:p>
          </p:txBody>
        </p:sp>
      </p:grpSp>
      <p:pic>
        <p:nvPicPr>
          <p:cNvPr id="11" name="Picture 10" descr="mound of paper.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4379" y="851925"/>
            <a:ext cx="3268065" cy="3268065"/>
          </a:xfrm>
          <a:prstGeom prst="rect">
            <a:avLst/>
          </a:prstGeom>
        </p:spPr>
      </p:pic>
    </p:spTree>
    <p:extLst>
      <p:ext uri="{BB962C8B-B14F-4D97-AF65-F5344CB8AC3E}">
        <p14:creationId xmlns:p14="http://schemas.microsoft.com/office/powerpoint/2010/main" val="174403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eg"/>
          <p:cNvPicPr>
            <a:picLocks noChangeAspect="1"/>
          </p:cNvPicPr>
          <p:nvPr/>
        </p:nvPicPr>
        <p:blipFill rotWithShape="1">
          <a:blip r:embed="rId2" cstate="print">
            <a:extLst>
              <a:ext uri="{28A0092B-C50C-407E-A947-70E740481C1C}">
                <a14:useLocalDpi xmlns:a14="http://schemas.microsoft.com/office/drawing/2010/main" val="0"/>
              </a:ext>
            </a:extLst>
          </a:blip>
          <a:srcRect l="6734"/>
          <a:stretch/>
        </p:blipFill>
        <p:spPr>
          <a:xfrm rot="5400000">
            <a:off x="223949" y="1507686"/>
            <a:ext cx="4956657" cy="3985912"/>
          </a:xfrm>
          <a:prstGeom prst="rect">
            <a:avLst/>
          </a:prstGeom>
        </p:spPr>
      </p:pic>
      <p:grpSp>
        <p:nvGrpSpPr>
          <p:cNvPr id="12" name="Group 11"/>
          <p:cNvGrpSpPr/>
          <p:nvPr/>
        </p:nvGrpSpPr>
        <p:grpSpPr>
          <a:xfrm>
            <a:off x="3907443" y="-24834"/>
            <a:ext cx="1920739" cy="1632628"/>
            <a:chOff x="4695234" y="4635"/>
            <a:chExt cx="1920739" cy="1632628"/>
          </a:xfrm>
        </p:grpSpPr>
        <p:pic>
          <p:nvPicPr>
            <p:cNvPr id="6" name="Picture 5" descr="cartoon-thought-bubble-m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5234" y="4635"/>
              <a:ext cx="1920739" cy="1632628"/>
            </a:xfrm>
            <a:prstGeom prst="rect">
              <a:avLst/>
            </a:prstGeom>
          </p:spPr>
        </p:pic>
        <p:sp>
          <p:nvSpPr>
            <p:cNvPr id="4" name="TextBox 3"/>
            <p:cNvSpPr txBox="1"/>
            <p:nvPr/>
          </p:nvSpPr>
          <p:spPr>
            <a:xfrm>
              <a:off x="5051553" y="560648"/>
              <a:ext cx="1208101" cy="461665"/>
            </a:xfrm>
            <a:prstGeom prst="rect">
              <a:avLst/>
            </a:prstGeom>
            <a:noFill/>
          </p:spPr>
          <p:txBody>
            <a:bodyPr wrap="square" rtlCol="0">
              <a:spAutoFit/>
            </a:bodyPr>
            <a:lstStyle/>
            <a:p>
              <a:r>
                <a:rPr lang="en-US" sz="2400" dirty="0" smtClean="0">
                  <a:solidFill>
                    <a:schemeClr val="bg2">
                      <a:lumMod val="50000"/>
                    </a:schemeClr>
                  </a:solidFill>
                  <a:latin typeface="Comic Sans MS Bold" pitchFamily="66" charset="0"/>
                  <a:cs typeface="Chalkduster"/>
                </a:rPr>
                <a:t>WTF?</a:t>
              </a:r>
              <a:endParaRPr lang="en-US" sz="2400" dirty="0">
                <a:solidFill>
                  <a:schemeClr val="bg2">
                    <a:lumMod val="50000"/>
                  </a:schemeClr>
                </a:solidFill>
                <a:latin typeface="Comic Sans MS Bold" pitchFamily="66" charset="0"/>
                <a:cs typeface="Chalkduster"/>
              </a:endParaRPr>
            </a:p>
          </p:txBody>
        </p:sp>
      </p:grpSp>
      <p:pic>
        <p:nvPicPr>
          <p:cNvPr id="7" name="Picture 6" descr="cartoon-telephon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2636912"/>
            <a:ext cx="1581457" cy="1581457"/>
          </a:xfrm>
          <a:prstGeom prst="rect">
            <a:avLst/>
          </a:prstGeom>
        </p:spPr>
      </p:pic>
      <p:pic>
        <p:nvPicPr>
          <p:cNvPr id="9" name="Picture 8" descr="image-3.jpe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5030456" y="4585580"/>
            <a:ext cx="2172579" cy="1629434"/>
          </a:xfrm>
          <a:prstGeom prst="rect">
            <a:avLst/>
          </a:prstGeom>
        </p:spPr>
      </p:pic>
      <p:pic>
        <p:nvPicPr>
          <p:cNvPr id="10" name="Picture 9" descr="mound of paper.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84555" y="4600398"/>
            <a:ext cx="1599798" cy="1599798"/>
          </a:xfrm>
          <a:prstGeom prst="rect">
            <a:avLst/>
          </a:prstGeom>
        </p:spPr>
      </p:pic>
      <p:pic>
        <p:nvPicPr>
          <p:cNvPr id="1026" name="Picture 2" descr="C:\Users\waddenr\Desktop\Jackie 1 photo.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16216" y="620687"/>
            <a:ext cx="2448272" cy="326436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waddenr\Desktop\Jackie photo.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16216" y="620687"/>
            <a:ext cx="2448272" cy="3264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90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27"/>
                                        </p:tgtEl>
                                        <p:attrNameLst>
                                          <p:attrName>style.visibility</p:attrName>
                                        </p:attrNameLst>
                                      </p:cBhvr>
                                      <p:to>
                                        <p:strVal val="visible"/>
                                      </p:to>
                                    </p:set>
                                    <p:animEffect transition="in" filter="fade">
                                      <p:cBhvr>
                                        <p:cTn id="3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F6BBB5"/>
                </a:solidFill>
                <a:latin typeface="Cooper Black" pitchFamily="18" charset="0"/>
              </a:rPr>
              <a:t>Procedure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See flow chart: PM [2004] No 7 – Attachment #1</a:t>
            </a:r>
          </a:p>
          <a:p>
            <a:pPr>
              <a:buNone/>
            </a:pPr>
            <a:endParaRPr lang="en-US" dirty="0" smtClean="0"/>
          </a:p>
          <a:p>
            <a:r>
              <a:rPr lang="en-US" dirty="0" smtClean="0"/>
              <a:t>We should consider requesting a prelim if: </a:t>
            </a:r>
          </a:p>
          <a:p>
            <a:endParaRPr lang="en-US" dirty="0" smtClean="0"/>
          </a:p>
          <a:p>
            <a:pPr lvl="1">
              <a:buFontTx/>
              <a:buChar char="-"/>
            </a:pPr>
            <a:r>
              <a:rPr lang="en-US" dirty="0" smtClean="0"/>
              <a:t>The case is serious and complex </a:t>
            </a:r>
          </a:p>
          <a:p>
            <a:pPr lvl="2">
              <a:buFontTx/>
              <a:buChar char="-"/>
            </a:pPr>
            <a:r>
              <a:rPr lang="en-US" dirty="0" smtClean="0"/>
              <a:t>It may assist in making decisions about RPC and/or appreciate evidence of essential witnesses</a:t>
            </a:r>
          </a:p>
          <a:p>
            <a:pPr lvl="2">
              <a:buFontTx/>
              <a:buChar char="-"/>
            </a:pPr>
            <a:r>
              <a:rPr lang="en-US" dirty="0" smtClean="0"/>
              <a:t>You can call a co-accused or relative of the accused (</a:t>
            </a:r>
            <a:r>
              <a:rPr lang="en-US" dirty="0" err="1" smtClean="0"/>
              <a:t>ie</a:t>
            </a:r>
            <a:r>
              <a:rPr lang="en-US" dirty="0" smtClean="0"/>
              <a:t>. YP co-A at adult PH)</a:t>
            </a:r>
          </a:p>
          <a:p>
            <a:pPr lvl="1">
              <a:buNone/>
            </a:pPr>
            <a:endParaRPr lang="en-US" dirty="0" smtClean="0"/>
          </a:p>
          <a:p>
            <a:pPr lvl="1">
              <a:buFontTx/>
              <a:buChar char="-"/>
            </a:pPr>
            <a:r>
              <a:rPr lang="en-US" dirty="0" smtClean="0"/>
              <a:t>There is a need to preserve evidence</a:t>
            </a:r>
          </a:p>
          <a:p>
            <a:pPr lvl="2">
              <a:buFontTx/>
              <a:buChar char="-"/>
            </a:pPr>
            <a:r>
              <a:rPr lang="en-US" dirty="0" smtClean="0"/>
              <a:t>The old, young, sick, transient etc.</a:t>
            </a:r>
          </a:p>
          <a:p>
            <a:pPr lvl="2">
              <a:buFontTx/>
              <a:buChar char="-"/>
            </a:pPr>
            <a:r>
              <a:rPr lang="en-US" dirty="0" smtClean="0"/>
              <a:t>Those likely to change evidence later or become more hostile/adverse or at risk of retribution </a:t>
            </a: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F6BBB5"/>
                </a:solidFill>
                <a:latin typeface="Cooper Black" pitchFamily="18" charset="0"/>
              </a:rPr>
              <a:t>Procedure</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Important tips: </a:t>
            </a:r>
          </a:p>
          <a:p>
            <a:pPr>
              <a:buNone/>
            </a:pPr>
            <a:endParaRPr lang="en-US" dirty="0" smtClean="0"/>
          </a:p>
          <a:p>
            <a:pPr marL="514350" indent="-514350">
              <a:buAutoNum type="arabicPeriod"/>
            </a:pPr>
            <a:r>
              <a:rPr lang="en-US" dirty="0" smtClean="0"/>
              <a:t>Consider requesting a focus hearing if </a:t>
            </a:r>
            <a:r>
              <a:rPr lang="en-US" dirty="0" err="1" smtClean="0"/>
              <a:t>defence</a:t>
            </a:r>
            <a:r>
              <a:rPr lang="en-US" dirty="0" smtClean="0"/>
              <a:t> counsel is insisting on the equivalent of a full trial (s. 536.4)</a:t>
            </a:r>
          </a:p>
          <a:p>
            <a:pPr marL="1314450" lvl="2" indent="-514350">
              <a:buFontTx/>
              <a:buChar char="-"/>
            </a:pPr>
            <a:r>
              <a:rPr lang="en-US" dirty="0" smtClean="0"/>
              <a:t>Make sure the judge records any admissions (s. 536.5)! </a:t>
            </a:r>
          </a:p>
          <a:p>
            <a:pPr marL="1314450" lvl="2" indent="-514350">
              <a:buNone/>
            </a:pPr>
            <a:endParaRPr lang="en-US" dirty="0" smtClean="0"/>
          </a:p>
          <a:p>
            <a:pPr>
              <a:buNone/>
            </a:pPr>
            <a:r>
              <a:rPr lang="en-US" dirty="0" smtClean="0"/>
              <a:t>2. Don’t forget about reasonable notice requirements under s. 540(7)</a:t>
            </a:r>
          </a:p>
          <a:p>
            <a:pPr>
              <a:buNone/>
            </a:pPr>
            <a:endParaRPr lang="en-US" dirty="0" smtClean="0"/>
          </a:p>
          <a:p>
            <a:pPr>
              <a:buNone/>
            </a:pPr>
            <a:r>
              <a:rPr lang="en-US" dirty="0" smtClean="0"/>
              <a:t>3. Evidence admitted under s. 540(7) cannot be read in at a subsequent trial pursuant to s. 715(4)</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sz="4000" dirty="0" smtClean="0">
                <a:solidFill>
                  <a:srgbClr val="F6BBB5"/>
                </a:solidFill>
                <a:latin typeface="Cooper Black" pitchFamily="18" charset="0"/>
              </a:rPr>
              <a:t>Preliminary Hearing??</a:t>
            </a:r>
            <a:endParaRPr lang="en-CA" sz="4000" dirty="0">
              <a:solidFill>
                <a:srgbClr val="F6BBB5"/>
              </a:solidFill>
              <a:latin typeface="Cooper Black" pitchFamily="18" charset="0"/>
            </a:endParaRPr>
          </a:p>
        </p:txBody>
      </p:sp>
      <p:sp>
        <p:nvSpPr>
          <p:cNvPr id="5" name="Content Placeholder 4"/>
          <p:cNvSpPr>
            <a:spLocks noGrp="1"/>
          </p:cNvSpPr>
          <p:nvPr>
            <p:ph idx="1"/>
          </p:nvPr>
        </p:nvSpPr>
        <p:spPr/>
        <p:txBody>
          <a:bodyPr>
            <a:normAutofit/>
          </a:bodyPr>
          <a:lstStyle/>
          <a:p>
            <a:r>
              <a:rPr lang="en-CA" dirty="0" smtClean="0"/>
              <a:t>Your </a:t>
            </a:r>
            <a:r>
              <a:rPr lang="en-CA" dirty="0"/>
              <a:t>Hurdle: The </a:t>
            </a:r>
            <a:r>
              <a:rPr lang="en-CA" i="1" dirty="0"/>
              <a:t>Sheppard</a:t>
            </a:r>
            <a:r>
              <a:rPr lang="en-CA" dirty="0"/>
              <a:t> </a:t>
            </a:r>
            <a:r>
              <a:rPr lang="en-CA" dirty="0" smtClean="0"/>
              <a:t>Test</a:t>
            </a:r>
          </a:p>
          <a:p>
            <a:endParaRPr lang="en-CA" dirty="0"/>
          </a:p>
          <a:p>
            <a:r>
              <a:rPr lang="en-CA" dirty="0" smtClean="0"/>
              <a:t>Your </a:t>
            </a:r>
            <a:r>
              <a:rPr lang="en-CA" dirty="0"/>
              <a:t>Goal: Don’t </a:t>
            </a:r>
            <a:r>
              <a:rPr lang="en-CA" dirty="0" smtClean="0"/>
              <a:t>f@#&amp; </a:t>
            </a:r>
            <a:r>
              <a:rPr lang="en-CA" dirty="0"/>
              <a:t>it up for the ACTUAL </a:t>
            </a:r>
            <a:r>
              <a:rPr lang="en-CA" dirty="0" smtClean="0"/>
              <a:t>trial (committal, etc.)</a:t>
            </a:r>
          </a:p>
          <a:p>
            <a:pPr marL="0" indent="0">
              <a:buNone/>
            </a:pPr>
            <a:r>
              <a:rPr lang="en-CA" dirty="0" smtClean="0"/>
              <a:t> </a:t>
            </a:r>
            <a:endParaRPr lang="en-CA" dirty="0"/>
          </a:p>
          <a:p>
            <a:r>
              <a:rPr lang="en-CA" dirty="0"/>
              <a:t>Your Key to Success: Preparation (or a Senior Crown, </a:t>
            </a:r>
            <a:r>
              <a:rPr lang="en-CA" dirty="0" smtClean="0"/>
              <a:t>if possible</a:t>
            </a:r>
            <a:r>
              <a:rPr lang="en-CA" dirty="0"/>
              <a:t>)</a:t>
            </a:r>
          </a:p>
          <a:p>
            <a:endParaRPr lang="en-CA" dirty="0"/>
          </a:p>
        </p:txBody>
      </p:sp>
    </p:spTree>
    <p:extLst>
      <p:ext uri="{BB962C8B-B14F-4D97-AF65-F5344CB8AC3E}">
        <p14:creationId xmlns:p14="http://schemas.microsoft.com/office/powerpoint/2010/main" val="1787696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F6BBB5"/>
                </a:solidFill>
                <a:latin typeface="Cooper Black" pitchFamily="18" charset="0"/>
              </a:rPr>
              <a:t>Your </a:t>
            </a:r>
            <a:r>
              <a:rPr lang="en-CA" dirty="0" smtClean="0">
                <a:solidFill>
                  <a:srgbClr val="F6BBB5"/>
                </a:solidFill>
                <a:latin typeface="Cooper Black" pitchFamily="18" charset="0"/>
              </a:rPr>
              <a:t>Hurdle</a:t>
            </a:r>
            <a:endParaRPr lang="en-CA" dirty="0"/>
          </a:p>
        </p:txBody>
      </p:sp>
      <p:sp>
        <p:nvSpPr>
          <p:cNvPr id="3" name="Content Placeholder 2"/>
          <p:cNvSpPr>
            <a:spLocks noGrp="1"/>
          </p:cNvSpPr>
          <p:nvPr>
            <p:ph idx="1"/>
          </p:nvPr>
        </p:nvSpPr>
        <p:spPr/>
        <p:txBody>
          <a:bodyPr>
            <a:normAutofit fontScale="92500" lnSpcReduction="10000"/>
          </a:bodyPr>
          <a:lstStyle/>
          <a:p>
            <a:pPr marL="0" lvl="0" indent="0">
              <a:buNone/>
            </a:pPr>
            <a:r>
              <a:rPr lang="en-CA" b="1" dirty="0" smtClean="0"/>
              <a:t>Q: Is </a:t>
            </a:r>
            <a:r>
              <a:rPr lang="en-CA" b="1" dirty="0"/>
              <a:t>there any evidence upon which a reasonable jury properly instructed could return a verdict of guilty</a:t>
            </a:r>
            <a:r>
              <a:rPr lang="en-CA" dirty="0"/>
              <a:t>?  </a:t>
            </a:r>
            <a:endParaRPr lang="en-CA" dirty="0" smtClean="0"/>
          </a:p>
          <a:p>
            <a:pPr marL="0" lvl="0" indent="0">
              <a:buNone/>
            </a:pPr>
            <a:endParaRPr lang="en-CA" sz="1900" i="1" dirty="0" smtClean="0"/>
          </a:p>
          <a:p>
            <a:pPr marL="0" lvl="0" indent="0">
              <a:buNone/>
            </a:pPr>
            <a:r>
              <a:rPr lang="en-CA" sz="1900" i="1" dirty="0" smtClean="0"/>
              <a:t>United </a:t>
            </a:r>
            <a:r>
              <a:rPr lang="en-CA" sz="1900" i="1" dirty="0"/>
              <a:t>States of America</a:t>
            </a:r>
            <a:r>
              <a:rPr lang="en-CA" sz="1900" dirty="0"/>
              <a:t> </a:t>
            </a:r>
            <a:r>
              <a:rPr lang="en-CA" sz="1900" dirty="0" smtClean="0"/>
              <a:t>v </a:t>
            </a:r>
            <a:r>
              <a:rPr lang="en-CA" sz="1900" i="1" dirty="0"/>
              <a:t>Sheppard</a:t>
            </a:r>
            <a:r>
              <a:rPr lang="en-CA" sz="1900" dirty="0"/>
              <a:t>, [1976] </a:t>
            </a:r>
            <a:r>
              <a:rPr lang="en-CA" sz="1900" dirty="0" smtClean="0"/>
              <a:t>SCJ No </a:t>
            </a:r>
            <a:r>
              <a:rPr lang="en-CA" sz="1900" dirty="0"/>
              <a:t>106</a:t>
            </a:r>
          </a:p>
          <a:p>
            <a:pPr marL="0" indent="0">
              <a:buNone/>
            </a:pPr>
            <a:endParaRPr lang="en-CA" dirty="0"/>
          </a:p>
          <a:p>
            <a:pPr marL="0" indent="0">
              <a:buNone/>
            </a:pPr>
            <a:r>
              <a:rPr lang="en-CA" sz="2600" dirty="0" smtClean="0"/>
              <a:t>The question “is </a:t>
            </a:r>
            <a:r>
              <a:rPr lang="en-CA" sz="2600" dirty="0"/>
              <a:t>not whether there is a reasonable prospect of conviction, or whether a conviction based on this evidence would...be reasonable or supported by the evidence...[t]he test is simply whether the </a:t>
            </a:r>
            <a:r>
              <a:rPr lang="en-CA" sz="2600" dirty="0" smtClean="0"/>
              <a:t>evidence meets the test of </a:t>
            </a:r>
            <a:r>
              <a:rPr lang="en-CA" sz="2600" i="1" dirty="0" smtClean="0"/>
              <a:t>Sheppard</a:t>
            </a:r>
            <a:r>
              <a:rPr lang="en-CA" sz="2600" dirty="0" smtClean="0"/>
              <a:t>.”</a:t>
            </a:r>
          </a:p>
          <a:p>
            <a:pPr marL="0" indent="0">
              <a:buNone/>
            </a:pPr>
            <a:endParaRPr lang="en-CA" sz="2100" i="1" dirty="0" smtClean="0"/>
          </a:p>
          <a:p>
            <a:pPr marL="0" indent="0">
              <a:buNone/>
            </a:pPr>
            <a:r>
              <a:rPr lang="en-CA" sz="2100" i="1" dirty="0" smtClean="0"/>
              <a:t>R</a:t>
            </a:r>
            <a:r>
              <a:rPr lang="en-CA" sz="2100" dirty="0" smtClean="0"/>
              <a:t> v </a:t>
            </a:r>
            <a:r>
              <a:rPr lang="en-CA" sz="2100" i="1" dirty="0" err="1"/>
              <a:t>Walizadah</a:t>
            </a:r>
            <a:r>
              <a:rPr lang="en-CA" sz="2100" dirty="0"/>
              <a:t>, [2002] </a:t>
            </a:r>
            <a:r>
              <a:rPr lang="en-CA" sz="2100" dirty="0" smtClean="0"/>
              <a:t>OJ No </a:t>
            </a:r>
            <a:r>
              <a:rPr lang="en-CA" sz="2100" dirty="0"/>
              <a:t>2833 (</a:t>
            </a:r>
            <a:r>
              <a:rPr lang="en-CA" sz="2100" dirty="0" smtClean="0"/>
              <a:t>SCJ) </a:t>
            </a:r>
            <a:r>
              <a:rPr lang="en-CA" sz="2100" dirty="0"/>
              <a:t>at </a:t>
            </a:r>
            <a:r>
              <a:rPr lang="en-CA" sz="2100" dirty="0" err="1" smtClean="0"/>
              <a:t>para</a:t>
            </a:r>
            <a:r>
              <a:rPr lang="en-CA" sz="2100" dirty="0" smtClean="0"/>
              <a:t> </a:t>
            </a:r>
            <a:r>
              <a:rPr lang="en-CA" sz="2100" dirty="0"/>
              <a:t>15; </a:t>
            </a:r>
            <a:r>
              <a:rPr lang="en-CA" sz="2100" dirty="0" err="1" smtClean="0"/>
              <a:t>aff’d</a:t>
            </a:r>
            <a:r>
              <a:rPr lang="en-CA" sz="2100" dirty="0" smtClean="0"/>
              <a:t> </a:t>
            </a:r>
            <a:r>
              <a:rPr lang="en-CA" sz="2100" dirty="0"/>
              <a:t>[2002] </a:t>
            </a:r>
            <a:r>
              <a:rPr lang="en-CA" sz="2100" dirty="0" smtClean="0"/>
              <a:t>OJ No </a:t>
            </a:r>
            <a:r>
              <a:rPr lang="en-CA" sz="2100" dirty="0"/>
              <a:t>5451 (</a:t>
            </a:r>
            <a:r>
              <a:rPr lang="en-CA" sz="2100" dirty="0" smtClean="0"/>
              <a:t>CA)</a:t>
            </a:r>
            <a:endParaRPr lang="en-CA" sz="2100" dirty="0"/>
          </a:p>
          <a:p>
            <a:pPr marL="0" indent="0">
              <a:buNone/>
            </a:pPr>
            <a:endParaRPr lang="en-CA" dirty="0"/>
          </a:p>
        </p:txBody>
      </p:sp>
    </p:spTree>
    <p:extLst>
      <p:ext uri="{BB962C8B-B14F-4D97-AF65-F5344CB8AC3E}">
        <p14:creationId xmlns:p14="http://schemas.microsoft.com/office/powerpoint/2010/main" val="5164507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solidFill>
                  <a:srgbClr val="F6BBB5"/>
                </a:solidFill>
                <a:latin typeface="Cooper Black" pitchFamily="18" charset="0"/>
              </a:rPr>
              <a:t>Your </a:t>
            </a:r>
            <a:r>
              <a:rPr lang="en-CA" dirty="0" smtClean="0">
                <a:solidFill>
                  <a:srgbClr val="F6BBB5"/>
                </a:solidFill>
                <a:latin typeface="Cooper Black" pitchFamily="18" charset="0"/>
              </a:rPr>
              <a:t>Hurdle: Conceptualizing Standards</a:t>
            </a:r>
            <a:endParaRPr lang="en-CA" dirty="0"/>
          </a:p>
        </p:txBody>
      </p:sp>
      <p:sp>
        <p:nvSpPr>
          <p:cNvPr id="3" name="Content Placeholder 2"/>
          <p:cNvSpPr>
            <a:spLocks noGrp="1"/>
          </p:cNvSpPr>
          <p:nvPr>
            <p:ph idx="1"/>
          </p:nvPr>
        </p:nvSpPr>
        <p:spPr/>
        <p:txBody>
          <a:bodyPr>
            <a:normAutofit fontScale="92500" lnSpcReduction="20000"/>
          </a:bodyPr>
          <a:lstStyle/>
          <a:p>
            <a:endParaRPr lang="en-CA" dirty="0" smtClean="0"/>
          </a:p>
          <a:p>
            <a:r>
              <a:rPr lang="en-CA" dirty="0" smtClean="0"/>
              <a:t>Sarah’s Continuum*</a:t>
            </a:r>
          </a:p>
          <a:p>
            <a:endParaRPr lang="en-CA" dirty="0"/>
          </a:p>
          <a:p>
            <a:pPr marL="0" indent="0" algn="ctr">
              <a:buNone/>
            </a:pPr>
            <a:r>
              <a:rPr lang="en-CA" sz="4800" i="1" dirty="0" smtClean="0">
                <a:sym typeface="Wingdings" pitchFamily="2" charset="2"/>
              </a:rPr>
              <a:t>Sheppard</a:t>
            </a:r>
            <a:r>
              <a:rPr lang="en-CA" sz="4800" dirty="0" smtClean="0">
                <a:sym typeface="Wingdings" pitchFamily="2" charset="2"/>
              </a:rPr>
              <a:t>  &lt;  RPC  &lt;  BARD</a:t>
            </a:r>
          </a:p>
          <a:p>
            <a:pPr marL="0" indent="0" algn="ctr">
              <a:buNone/>
            </a:pPr>
            <a:endParaRPr lang="en-CA" sz="1200" dirty="0" smtClean="0"/>
          </a:p>
          <a:p>
            <a:pPr marL="0" indent="0" algn="ctr">
              <a:buNone/>
            </a:pPr>
            <a:endParaRPr lang="en-CA" sz="1200" dirty="0"/>
          </a:p>
          <a:p>
            <a:pPr marL="0" indent="0" algn="ctr">
              <a:buNone/>
            </a:pPr>
            <a:endParaRPr lang="en-CA" sz="1200" dirty="0" smtClean="0"/>
          </a:p>
          <a:p>
            <a:pPr marL="0" indent="0" algn="ctr">
              <a:buNone/>
            </a:pPr>
            <a:endParaRPr lang="en-CA" sz="1200" dirty="0"/>
          </a:p>
          <a:p>
            <a:pPr marL="0" indent="0" algn="ctr">
              <a:buNone/>
            </a:pPr>
            <a:endParaRPr lang="en-CA" sz="1200" dirty="0" smtClean="0"/>
          </a:p>
          <a:p>
            <a:pPr marL="0" indent="0" algn="ctr">
              <a:buNone/>
            </a:pPr>
            <a:endParaRPr lang="en-CA" sz="1200" dirty="0"/>
          </a:p>
          <a:p>
            <a:pPr marL="0" indent="0" algn="ctr">
              <a:buNone/>
            </a:pPr>
            <a:endParaRPr lang="en-CA" sz="1200" dirty="0" smtClean="0"/>
          </a:p>
          <a:p>
            <a:pPr marL="0" indent="0" algn="ctr">
              <a:buNone/>
            </a:pPr>
            <a:endParaRPr lang="en-CA" sz="1200" dirty="0"/>
          </a:p>
          <a:p>
            <a:pPr marL="0" indent="0" algn="ctr">
              <a:buNone/>
            </a:pPr>
            <a:endParaRPr lang="en-CA" sz="1200" dirty="0" smtClean="0"/>
          </a:p>
          <a:p>
            <a:pPr marL="0" indent="0" algn="ctr">
              <a:buNone/>
            </a:pPr>
            <a:endParaRPr lang="en-CA" sz="1200" dirty="0"/>
          </a:p>
          <a:p>
            <a:pPr marL="0" indent="0" algn="ctr">
              <a:buNone/>
            </a:pPr>
            <a:endParaRPr lang="en-CA" sz="1200" dirty="0" smtClean="0"/>
          </a:p>
          <a:p>
            <a:pPr marL="0" indent="0" algn="ctr">
              <a:buNone/>
            </a:pPr>
            <a:endParaRPr lang="en-CA" sz="1200" dirty="0" smtClean="0"/>
          </a:p>
          <a:p>
            <a:pPr marL="0" indent="0">
              <a:buNone/>
            </a:pPr>
            <a:r>
              <a:rPr lang="en-CA" sz="1600" i="1" dirty="0" smtClean="0"/>
              <a:t>*very likely </a:t>
            </a:r>
            <a:r>
              <a:rPr lang="en-CA" sz="1600" i="1" dirty="0"/>
              <a:t>discussed elsewhere </a:t>
            </a:r>
            <a:r>
              <a:rPr lang="en-CA" sz="1600" i="1" dirty="0" smtClean="0"/>
              <a:t>by someone </a:t>
            </a:r>
            <a:r>
              <a:rPr lang="en-CA" sz="1600" i="1" dirty="0"/>
              <a:t>citable </a:t>
            </a:r>
            <a:r>
              <a:rPr lang="en-CA" sz="1600" i="1" dirty="0" smtClean="0"/>
              <a:t>but </a:t>
            </a:r>
            <a:r>
              <a:rPr lang="en-CA" sz="1600" i="1" dirty="0"/>
              <a:t>if I don’t check, </a:t>
            </a:r>
            <a:r>
              <a:rPr lang="en-CA" sz="1600" i="1" dirty="0" smtClean="0"/>
              <a:t>it’s </a:t>
            </a:r>
            <a:r>
              <a:rPr lang="en-CA" sz="1600" i="1" dirty="0"/>
              <a:t>my idea</a:t>
            </a:r>
          </a:p>
          <a:p>
            <a:pPr marL="0" indent="0" algn="ctr">
              <a:buNone/>
            </a:pPr>
            <a:endParaRPr lang="en-CA" sz="4800" dirty="0"/>
          </a:p>
        </p:txBody>
      </p:sp>
    </p:spTree>
    <p:extLst>
      <p:ext uri="{BB962C8B-B14F-4D97-AF65-F5344CB8AC3E}">
        <p14:creationId xmlns:p14="http://schemas.microsoft.com/office/powerpoint/2010/main" val="14864285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solidFill>
                  <a:srgbClr val="F6BBB5"/>
                </a:solidFill>
                <a:latin typeface="Cooper Black" pitchFamily="18" charset="0"/>
              </a:rPr>
              <a:t>Your </a:t>
            </a:r>
            <a:r>
              <a:rPr lang="en-CA" dirty="0" smtClean="0">
                <a:solidFill>
                  <a:srgbClr val="F6BBB5"/>
                </a:solidFill>
                <a:latin typeface="Cooper Black" pitchFamily="18" charset="0"/>
              </a:rPr>
              <a:t>Hurdle: Direct Evidence</a:t>
            </a:r>
            <a:endParaRPr lang="en-CA" dirty="0"/>
          </a:p>
        </p:txBody>
      </p:sp>
      <p:sp>
        <p:nvSpPr>
          <p:cNvPr id="3" name="Content Placeholder 2"/>
          <p:cNvSpPr>
            <a:spLocks noGrp="1"/>
          </p:cNvSpPr>
          <p:nvPr>
            <p:ph idx="1"/>
          </p:nvPr>
        </p:nvSpPr>
        <p:spPr/>
        <p:txBody>
          <a:bodyPr>
            <a:normAutofit fontScale="92500" lnSpcReduction="10000"/>
          </a:bodyPr>
          <a:lstStyle/>
          <a:p>
            <a:pPr lvl="0">
              <a:buFontTx/>
              <a:buChar char="-"/>
            </a:pPr>
            <a:r>
              <a:rPr lang="en-CA" dirty="0" smtClean="0"/>
              <a:t>Provide evidence on each element</a:t>
            </a:r>
          </a:p>
          <a:p>
            <a:pPr lvl="0">
              <a:buFontTx/>
              <a:buChar char="-"/>
            </a:pPr>
            <a:r>
              <a:rPr lang="en-CA" dirty="0" smtClean="0"/>
              <a:t>No weighing credibility</a:t>
            </a:r>
          </a:p>
          <a:p>
            <a:pPr lvl="0">
              <a:buFontTx/>
              <a:buChar char="-"/>
            </a:pPr>
            <a:r>
              <a:rPr lang="en-CA" dirty="0" smtClean="0"/>
              <a:t>No weighing reliability</a:t>
            </a:r>
          </a:p>
          <a:p>
            <a:pPr lvl="0">
              <a:buFontTx/>
              <a:buChar char="-"/>
            </a:pPr>
            <a:r>
              <a:rPr lang="en-CA" dirty="0" smtClean="0"/>
              <a:t>Contradictions from defence evidence do not matter</a:t>
            </a:r>
          </a:p>
          <a:p>
            <a:pPr lvl="0">
              <a:buFontTx/>
              <a:buChar char="-"/>
            </a:pPr>
            <a:r>
              <a:rPr lang="en-CA" dirty="0" smtClean="0"/>
              <a:t>Even recants don’t matter! </a:t>
            </a:r>
          </a:p>
          <a:p>
            <a:pPr lvl="0">
              <a:buFontTx/>
              <a:buChar char="-"/>
            </a:pPr>
            <a:endParaRPr lang="en-CA" dirty="0"/>
          </a:p>
          <a:p>
            <a:pPr marL="0" indent="0">
              <a:buNone/>
            </a:pPr>
            <a:endParaRPr lang="en-CA" sz="2200" i="1" dirty="0" smtClean="0"/>
          </a:p>
          <a:p>
            <a:pPr marL="0" indent="0">
              <a:buNone/>
            </a:pPr>
            <a:r>
              <a:rPr lang="en-CA" sz="2200" i="1" dirty="0" smtClean="0"/>
              <a:t>R</a:t>
            </a:r>
            <a:r>
              <a:rPr lang="en-CA" sz="2200" dirty="0" smtClean="0"/>
              <a:t> v </a:t>
            </a:r>
            <a:r>
              <a:rPr lang="en-CA" sz="2200" i="1" dirty="0" err="1"/>
              <a:t>Arcuri</a:t>
            </a:r>
            <a:r>
              <a:rPr lang="en-CA" sz="2200" dirty="0"/>
              <a:t>, [2001] </a:t>
            </a:r>
            <a:r>
              <a:rPr lang="en-CA" sz="2200" dirty="0" smtClean="0"/>
              <a:t>SCJ No </a:t>
            </a:r>
            <a:r>
              <a:rPr lang="en-CA" sz="2200" dirty="0"/>
              <a:t>52 at </a:t>
            </a:r>
            <a:r>
              <a:rPr lang="en-CA" sz="2200" dirty="0" err="1" smtClean="0"/>
              <a:t>paras</a:t>
            </a:r>
            <a:r>
              <a:rPr lang="en-CA" sz="2200" dirty="0" smtClean="0"/>
              <a:t> 22, 29</a:t>
            </a:r>
          </a:p>
          <a:p>
            <a:pPr marL="0" indent="0">
              <a:buNone/>
            </a:pPr>
            <a:r>
              <a:rPr lang="en-CA" sz="2200" i="1" dirty="0" err="1" smtClean="0"/>
              <a:t>Walizadah</a:t>
            </a:r>
            <a:r>
              <a:rPr lang="en-CA" sz="2200" i="1" dirty="0" smtClean="0"/>
              <a:t>, supra </a:t>
            </a:r>
            <a:r>
              <a:rPr lang="en-CA" sz="2200" dirty="0" smtClean="0"/>
              <a:t>at </a:t>
            </a:r>
            <a:r>
              <a:rPr lang="en-CA" sz="2200" dirty="0" err="1" smtClean="0"/>
              <a:t>para</a:t>
            </a:r>
            <a:r>
              <a:rPr lang="en-CA" sz="2200" dirty="0" smtClean="0"/>
              <a:t> 19</a:t>
            </a:r>
            <a:endParaRPr lang="en-CA" sz="2200" dirty="0"/>
          </a:p>
          <a:p>
            <a:pPr lvl="0">
              <a:buFontTx/>
              <a:buChar char="-"/>
            </a:pPr>
            <a:endParaRPr lang="en-CA" dirty="0"/>
          </a:p>
        </p:txBody>
      </p:sp>
    </p:spTree>
    <p:extLst>
      <p:ext uri="{BB962C8B-B14F-4D97-AF65-F5344CB8AC3E}">
        <p14:creationId xmlns:p14="http://schemas.microsoft.com/office/powerpoint/2010/main" val="2537240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solidFill>
                  <a:srgbClr val="F6BBB5"/>
                </a:solidFill>
                <a:latin typeface="Cooper Black" pitchFamily="18" charset="0"/>
              </a:rPr>
              <a:t>Your </a:t>
            </a:r>
            <a:r>
              <a:rPr lang="en-CA" dirty="0" smtClean="0">
                <a:solidFill>
                  <a:srgbClr val="F6BBB5"/>
                </a:solidFill>
                <a:latin typeface="Cooper Black" pitchFamily="18" charset="0"/>
              </a:rPr>
              <a:t>Hurdle: Circumstantial Evidence</a:t>
            </a:r>
            <a:endParaRPr lang="en-CA" dirty="0"/>
          </a:p>
        </p:txBody>
      </p:sp>
      <p:sp>
        <p:nvSpPr>
          <p:cNvPr id="3" name="Content Placeholder 2"/>
          <p:cNvSpPr>
            <a:spLocks noGrp="1"/>
          </p:cNvSpPr>
          <p:nvPr>
            <p:ph idx="1"/>
          </p:nvPr>
        </p:nvSpPr>
        <p:spPr/>
        <p:txBody>
          <a:bodyPr>
            <a:normAutofit fontScale="85000" lnSpcReduction="10000"/>
          </a:bodyPr>
          <a:lstStyle/>
          <a:p>
            <a:pPr marL="0" lvl="0" indent="0">
              <a:buNone/>
            </a:pPr>
            <a:endParaRPr lang="en-CA" dirty="0" smtClean="0"/>
          </a:p>
          <a:p>
            <a:pPr marL="0" lvl="0" indent="0">
              <a:buNone/>
            </a:pPr>
            <a:r>
              <a:rPr lang="en-CA" dirty="0" smtClean="0"/>
              <a:t>You do not have direct evidence on one or more elements of the </a:t>
            </a:r>
            <a:r>
              <a:rPr lang="en-CA" dirty="0"/>
              <a:t>offence…what now</a:t>
            </a:r>
            <a:r>
              <a:rPr lang="en-CA" dirty="0" smtClean="0"/>
              <a:t>?</a:t>
            </a:r>
          </a:p>
          <a:p>
            <a:pPr marL="0" lvl="0" indent="0">
              <a:buNone/>
            </a:pPr>
            <a:endParaRPr lang="en-CA" dirty="0" smtClean="0"/>
          </a:p>
          <a:p>
            <a:pPr lvl="0">
              <a:buFontTx/>
              <a:buChar char="-"/>
            </a:pPr>
            <a:r>
              <a:rPr lang="en-CA" dirty="0" smtClean="0"/>
              <a:t>The </a:t>
            </a:r>
            <a:r>
              <a:rPr lang="en-CA" dirty="0"/>
              <a:t>test </a:t>
            </a:r>
            <a:r>
              <a:rPr lang="en-CA" dirty="0" smtClean="0"/>
              <a:t>remains </a:t>
            </a:r>
            <a:r>
              <a:rPr lang="en-CA" dirty="0"/>
              <a:t>the </a:t>
            </a:r>
            <a:r>
              <a:rPr lang="en-CA" dirty="0" smtClean="0"/>
              <a:t>same</a:t>
            </a:r>
          </a:p>
          <a:p>
            <a:pPr lvl="0">
              <a:buFontTx/>
              <a:buChar char="-"/>
            </a:pPr>
            <a:r>
              <a:rPr lang="en-CA" dirty="0" smtClean="0"/>
              <a:t>The question now becomes whether that missing element can be reasonably inferred from the circumstantial evidence</a:t>
            </a:r>
          </a:p>
          <a:p>
            <a:pPr lvl="0">
              <a:buFontTx/>
              <a:buChar char="-"/>
            </a:pPr>
            <a:r>
              <a:rPr lang="en-CA" dirty="0" smtClean="0"/>
              <a:t>The judge </a:t>
            </a:r>
            <a:r>
              <a:rPr lang="en-CA" dirty="0"/>
              <a:t>is required to engage in some weighing of the </a:t>
            </a:r>
            <a:r>
              <a:rPr lang="en-CA" dirty="0" smtClean="0"/>
              <a:t>evidence to determine if there is ANY evidence</a:t>
            </a:r>
            <a:endParaRPr lang="en-CA" dirty="0"/>
          </a:p>
        </p:txBody>
      </p:sp>
    </p:spTree>
    <p:extLst>
      <p:ext uri="{BB962C8B-B14F-4D97-AF65-F5344CB8AC3E}">
        <p14:creationId xmlns:p14="http://schemas.microsoft.com/office/powerpoint/2010/main" val="24174541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solidFill>
                  <a:srgbClr val="F6BBB5"/>
                </a:solidFill>
                <a:latin typeface="Cooper Black" pitchFamily="18" charset="0"/>
              </a:rPr>
              <a:t>Your </a:t>
            </a:r>
            <a:r>
              <a:rPr lang="en-CA" dirty="0" smtClean="0">
                <a:solidFill>
                  <a:srgbClr val="F6BBB5"/>
                </a:solidFill>
                <a:latin typeface="Cooper Black" pitchFamily="18" charset="0"/>
              </a:rPr>
              <a:t>Hurdle: Circumstantial Evidence</a:t>
            </a:r>
            <a:endParaRPr lang="en-CA" dirty="0"/>
          </a:p>
        </p:txBody>
      </p:sp>
      <p:sp>
        <p:nvSpPr>
          <p:cNvPr id="3" name="Content Placeholder 2"/>
          <p:cNvSpPr>
            <a:spLocks noGrp="1"/>
          </p:cNvSpPr>
          <p:nvPr>
            <p:ph idx="1"/>
          </p:nvPr>
        </p:nvSpPr>
        <p:spPr/>
        <p:txBody>
          <a:bodyPr>
            <a:normAutofit fontScale="92500" lnSpcReduction="20000"/>
          </a:bodyPr>
          <a:lstStyle/>
          <a:p>
            <a:pPr marL="0" lvl="0" indent="0">
              <a:buNone/>
            </a:pPr>
            <a:r>
              <a:rPr lang="en-US" dirty="0" smtClean="0"/>
              <a:t>- The inference must be reasonable and logical</a:t>
            </a:r>
          </a:p>
          <a:p>
            <a:pPr marL="400050" lvl="1" indent="0">
              <a:buFontTx/>
              <a:buChar char="-"/>
            </a:pPr>
            <a:r>
              <a:rPr lang="en-US" dirty="0" smtClean="0"/>
              <a:t>The fact that an inference may be difficult to draw does not mean that it cannot be drawn</a:t>
            </a:r>
          </a:p>
          <a:p>
            <a:pPr marL="400050" lvl="1" indent="0">
              <a:buNone/>
            </a:pPr>
            <a:r>
              <a:rPr lang="en-US" sz="2200" i="1" dirty="0" smtClean="0"/>
              <a:t>R</a:t>
            </a:r>
            <a:r>
              <a:rPr lang="en-US" sz="2200" dirty="0" smtClean="0"/>
              <a:t> v </a:t>
            </a:r>
            <a:r>
              <a:rPr lang="en-CA" sz="2200" i="1" dirty="0" err="1" smtClean="0"/>
              <a:t>Katwaru</a:t>
            </a:r>
            <a:r>
              <a:rPr lang="en-CA" sz="2200" dirty="0" smtClean="0"/>
              <a:t>, [2001] OJ No 209 at </a:t>
            </a:r>
            <a:r>
              <a:rPr lang="en-CA" sz="2200" dirty="0" err="1" smtClean="0"/>
              <a:t>para</a:t>
            </a:r>
            <a:r>
              <a:rPr lang="en-CA" sz="2200" dirty="0" smtClean="0"/>
              <a:t> 40 (CA)</a:t>
            </a:r>
          </a:p>
          <a:p>
            <a:pPr marL="400050" lvl="1" indent="0">
              <a:buFontTx/>
              <a:buChar char="-"/>
            </a:pPr>
            <a:endParaRPr lang="en-US" sz="2200" dirty="0" smtClean="0"/>
          </a:p>
          <a:p>
            <a:pPr marL="0" lvl="0" indent="0">
              <a:buNone/>
            </a:pPr>
            <a:r>
              <a:rPr lang="en-US" dirty="0" smtClean="0"/>
              <a:t>- If there are competing inferences, the judge must accept the inference most favorable to the Crown</a:t>
            </a:r>
          </a:p>
          <a:p>
            <a:pPr marL="0" lvl="0" indent="0">
              <a:buNone/>
            </a:pPr>
            <a:r>
              <a:rPr lang="en-US" sz="2200" i="1" dirty="0" smtClean="0"/>
              <a:t>R v Masterson</a:t>
            </a:r>
            <a:r>
              <a:rPr lang="en-US" sz="2200" dirty="0" smtClean="0"/>
              <a:t>, 2008 ONCA 481 at </a:t>
            </a:r>
            <a:r>
              <a:rPr lang="en-US" sz="2200" dirty="0" err="1" smtClean="0"/>
              <a:t>para</a:t>
            </a:r>
            <a:r>
              <a:rPr lang="en-US" sz="2200" dirty="0" smtClean="0"/>
              <a:t> 6</a:t>
            </a:r>
          </a:p>
          <a:p>
            <a:pPr marL="0" lvl="0" indent="0">
              <a:buNone/>
            </a:pPr>
            <a:endParaRPr lang="en-US" sz="2200" dirty="0" smtClean="0"/>
          </a:p>
          <a:p>
            <a:pPr marL="0" lvl="0" indent="0">
              <a:buFontTx/>
              <a:buChar char="-"/>
            </a:pPr>
            <a:r>
              <a:rPr lang="en-US" dirty="0" smtClean="0"/>
              <a:t> It is a cumulative effect of all of the evidence, not individual pieces of CE</a:t>
            </a:r>
          </a:p>
          <a:p>
            <a:pPr marL="0" indent="0">
              <a:buNone/>
            </a:pPr>
            <a:r>
              <a:rPr lang="en-CA" sz="2200" i="1" dirty="0" smtClean="0"/>
              <a:t>R</a:t>
            </a:r>
            <a:r>
              <a:rPr lang="en-CA" sz="2200" dirty="0" smtClean="0"/>
              <a:t> v </a:t>
            </a:r>
            <a:r>
              <a:rPr lang="en-CA" sz="2200" i="1" dirty="0" err="1" smtClean="0"/>
              <a:t>Vanderburg</a:t>
            </a:r>
            <a:r>
              <a:rPr lang="en-CA" sz="2200" dirty="0" smtClean="0"/>
              <a:t>, [2004] OJ No 5843 </a:t>
            </a:r>
            <a:endParaRPr lang="en-US" sz="2200" dirty="0" smtClean="0"/>
          </a:p>
          <a:p>
            <a:pPr marL="0" lvl="0" indent="0">
              <a:buFontTx/>
              <a:buChar char="-"/>
            </a:pPr>
            <a:endParaRPr lang="en-CA" dirty="0"/>
          </a:p>
        </p:txBody>
      </p:sp>
    </p:spTree>
    <p:extLst>
      <p:ext uri="{BB962C8B-B14F-4D97-AF65-F5344CB8AC3E}">
        <p14:creationId xmlns:p14="http://schemas.microsoft.com/office/powerpoint/2010/main" val="38690329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omic Sans MS Bold"/>
                <a:cs typeface="Comic Sans MS Bold"/>
              </a:rPr>
              <a:t>Chapter 2</a:t>
            </a:r>
            <a:br>
              <a:rPr lang="en-US" dirty="0" smtClean="0">
                <a:latin typeface="Comic Sans MS Bold"/>
                <a:cs typeface="Comic Sans MS Bold"/>
              </a:rPr>
            </a:br>
            <a:endParaRPr lang="en-US" dirty="0">
              <a:latin typeface="Comic Sans MS Bold"/>
              <a:cs typeface="Comic Sans MS Bold"/>
            </a:endParaRPr>
          </a:p>
        </p:txBody>
      </p:sp>
      <p:sp>
        <p:nvSpPr>
          <p:cNvPr id="3" name="Subtitle 2"/>
          <p:cNvSpPr>
            <a:spLocks noGrp="1"/>
          </p:cNvSpPr>
          <p:nvPr>
            <p:ph type="subTitle" idx="1"/>
          </p:nvPr>
        </p:nvSpPr>
        <p:spPr/>
        <p:txBody>
          <a:bodyPr>
            <a:normAutofit/>
          </a:bodyPr>
          <a:lstStyle/>
          <a:p>
            <a:r>
              <a:rPr lang="en-US" sz="4800" dirty="0" smtClean="0">
                <a:latin typeface="Comic Sans MS Bold" pitchFamily="66" charset="0"/>
                <a:cs typeface="Chalkduster"/>
              </a:rPr>
              <a:t>Rob and Sarah work </a:t>
            </a:r>
          </a:p>
          <a:p>
            <a:r>
              <a:rPr lang="en-US" sz="4800" dirty="0" smtClean="0">
                <a:latin typeface="Comic Sans MS Bold" pitchFamily="66" charset="0"/>
                <a:cs typeface="Chalkduster"/>
              </a:rPr>
              <a:t>on the file </a:t>
            </a:r>
            <a:endParaRPr lang="en-US" sz="4800" dirty="0">
              <a:latin typeface="Comic Sans MS Bold" pitchFamily="66" charset="0"/>
              <a:cs typeface="Chalkduster"/>
            </a:endParaRPr>
          </a:p>
        </p:txBody>
      </p:sp>
    </p:spTree>
    <p:extLst>
      <p:ext uri="{BB962C8B-B14F-4D97-AF65-F5344CB8AC3E}">
        <p14:creationId xmlns:p14="http://schemas.microsoft.com/office/powerpoint/2010/main" val="19156713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und of paper.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423" y="1009803"/>
            <a:ext cx="4181884" cy="4181884"/>
          </a:xfrm>
          <a:prstGeom prst="rect">
            <a:avLst/>
          </a:prstGeom>
        </p:spPr>
      </p:pic>
      <p:pic>
        <p:nvPicPr>
          <p:cNvPr id="3" name="Picture 2" descr="file folder.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6535" y="246162"/>
            <a:ext cx="2019920" cy="1429831"/>
          </a:xfrm>
          <a:prstGeom prst="rect">
            <a:avLst/>
          </a:prstGeom>
        </p:spPr>
      </p:pic>
      <p:pic>
        <p:nvPicPr>
          <p:cNvPr id="5" name="Picture 4" descr="file folder.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1183" y="1711367"/>
            <a:ext cx="2019919" cy="1429830"/>
          </a:xfrm>
          <a:prstGeom prst="rect">
            <a:avLst/>
          </a:prstGeom>
        </p:spPr>
      </p:pic>
      <p:pic>
        <p:nvPicPr>
          <p:cNvPr id="6" name="Picture 5" descr="file folder.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1183" y="3252638"/>
            <a:ext cx="2035271" cy="1440698"/>
          </a:xfrm>
          <a:prstGeom prst="rect">
            <a:avLst/>
          </a:prstGeom>
        </p:spPr>
      </p:pic>
      <p:pic>
        <p:nvPicPr>
          <p:cNvPr id="7" name="Picture 6" descr="file folder.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6536" y="4889532"/>
            <a:ext cx="2151743" cy="1523144"/>
          </a:xfrm>
          <a:prstGeom prst="rect">
            <a:avLst/>
          </a:prstGeom>
        </p:spPr>
      </p:pic>
    </p:spTree>
    <p:extLst>
      <p:ext uri="{BB962C8B-B14F-4D97-AF65-F5344CB8AC3E}">
        <p14:creationId xmlns:p14="http://schemas.microsoft.com/office/powerpoint/2010/main" val="217978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nodeType="clickEffect">
                                  <p:stCondLst>
                                    <p:cond delay="0"/>
                                  </p:stCondLst>
                                  <p:childTnLst>
                                    <p:animEffect transition="out" filter="dissolv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le folder.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535" y="246162"/>
            <a:ext cx="2019920" cy="1429831"/>
          </a:xfrm>
          <a:prstGeom prst="rect">
            <a:avLst/>
          </a:prstGeom>
        </p:spPr>
      </p:pic>
      <p:pic>
        <p:nvPicPr>
          <p:cNvPr id="5" name="Picture 4" descr="file folder.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183" y="1711367"/>
            <a:ext cx="2019919" cy="1429830"/>
          </a:xfrm>
          <a:prstGeom prst="rect">
            <a:avLst/>
          </a:prstGeom>
        </p:spPr>
      </p:pic>
      <p:pic>
        <p:nvPicPr>
          <p:cNvPr id="6" name="Picture 5" descr="file folder.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183" y="3252638"/>
            <a:ext cx="2035271" cy="1440698"/>
          </a:xfrm>
          <a:prstGeom prst="rect">
            <a:avLst/>
          </a:prstGeom>
        </p:spPr>
      </p:pic>
      <p:pic>
        <p:nvPicPr>
          <p:cNvPr id="7" name="Picture 6" descr="file folder.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536" y="4889532"/>
            <a:ext cx="2151743" cy="1523144"/>
          </a:xfrm>
          <a:prstGeom prst="rect">
            <a:avLst/>
          </a:prstGeom>
        </p:spPr>
      </p:pic>
      <p:sp>
        <p:nvSpPr>
          <p:cNvPr id="2" name="TextBox 1"/>
          <p:cNvSpPr txBox="1"/>
          <p:nvPr/>
        </p:nvSpPr>
        <p:spPr>
          <a:xfrm>
            <a:off x="1285542" y="2199517"/>
            <a:ext cx="3373039" cy="461665"/>
          </a:xfrm>
          <a:prstGeom prst="rect">
            <a:avLst/>
          </a:prstGeom>
          <a:noFill/>
        </p:spPr>
        <p:txBody>
          <a:bodyPr wrap="none" rtlCol="0">
            <a:spAutoFit/>
          </a:bodyPr>
          <a:lstStyle/>
          <a:p>
            <a:r>
              <a:rPr lang="en-US" sz="2400" dirty="0" smtClean="0">
                <a:latin typeface="Comic Sans MS Bold" pitchFamily="66" charset="0"/>
                <a:cs typeface="Chalkduster"/>
              </a:rPr>
              <a:t>Witness:  Eyewitness</a:t>
            </a:r>
            <a:endParaRPr lang="en-US" sz="2400" dirty="0">
              <a:latin typeface="Comic Sans MS Bold" pitchFamily="66" charset="0"/>
              <a:cs typeface="Chalkduster"/>
            </a:endParaRPr>
          </a:p>
        </p:txBody>
      </p:sp>
      <p:sp>
        <p:nvSpPr>
          <p:cNvPr id="8" name="TextBox 7"/>
          <p:cNvSpPr txBox="1"/>
          <p:nvPr/>
        </p:nvSpPr>
        <p:spPr>
          <a:xfrm>
            <a:off x="1403566" y="924226"/>
            <a:ext cx="2690160" cy="461665"/>
          </a:xfrm>
          <a:prstGeom prst="rect">
            <a:avLst/>
          </a:prstGeom>
          <a:noFill/>
        </p:spPr>
        <p:txBody>
          <a:bodyPr wrap="none" rtlCol="0">
            <a:spAutoFit/>
          </a:bodyPr>
          <a:lstStyle/>
          <a:p>
            <a:r>
              <a:rPr lang="en-US" sz="2400" dirty="0" smtClean="0">
                <a:latin typeface="Comic Sans MS Bold" pitchFamily="66" charset="0"/>
                <a:cs typeface="Chalkduster"/>
              </a:rPr>
              <a:t>Witness:  Victim</a:t>
            </a:r>
            <a:endParaRPr lang="en-US" sz="2400" dirty="0">
              <a:latin typeface="Comic Sans MS Bold" pitchFamily="66" charset="0"/>
              <a:cs typeface="Chalkduster"/>
            </a:endParaRPr>
          </a:p>
        </p:txBody>
      </p:sp>
      <p:sp>
        <p:nvSpPr>
          <p:cNvPr id="9" name="TextBox 8"/>
          <p:cNvSpPr txBox="1"/>
          <p:nvPr/>
        </p:nvSpPr>
        <p:spPr>
          <a:xfrm>
            <a:off x="1112684" y="3702004"/>
            <a:ext cx="3616696" cy="830997"/>
          </a:xfrm>
          <a:prstGeom prst="rect">
            <a:avLst/>
          </a:prstGeom>
          <a:noFill/>
        </p:spPr>
        <p:txBody>
          <a:bodyPr wrap="none" rtlCol="0">
            <a:spAutoFit/>
          </a:bodyPr>
          <a:lstStyle/>
          <a:p>
            <a:r>
              <a:rPr lang="en-US" sz="2400" dirty="0" smtClean="0">
                <a:latin typeface="Comic Sans MS Bold" pitchFamily="66" charset="0"/>
                <a:cs typeface="Chalkduster"/>
              </a:rPr>
              <a:t>Identification Officer </a:t>
            </a:r>
          </a:p>
          <a:p>
            <a:r>
              <a:rPr lang="en-US" sz="2400" dirty="0" smtClean="0">
                <a:latin typeface="Comic Sans MS Bold" pitchFamily="66" charset="0"/>
                <a:cs typeface="Chalkduster"/>
              </a:rPr>
              <a:t>and Photos</a:t>
            </a:r>
            <a:endParaRPr lang="en-US" sz="2400" dirty="0">
              <a:latin typeface="Comic Sans MS Bold" pitchFamily="66" charset="0"/>
              <a:cs typeface="Chalkduster"/>
            </a:endParaRPr>
          </a:p>
        </p:txBody>
      </p:sp>
      <p:sp>
        <p:nvSpPr>
          <p:cNvPr id="10" name="TextBox 9"/>
          <p:cNvSpPr txBox="1"/>
          <p:nvPr/>
        </p:nvSpPr>
        <p:spPr>
          <a:xfrm>
            <a:off x="1112684" y="5343896"/>
            <a:ext cx="4240263" cy="461665"/>
          </a:xfrm>
          <a:prstGeom prst="rect">
            <a:avLst/>
          </a:prstGeom>
          <a:noFill/>
        </p:spPr>
        <p:txBody>
          <a:bodyPr wrap="none" rtlCol="0">
            <a:spAutoFit/>
          </a:bodyPr>
          <a:lstStyle/>
          <a:p>
            <a:r>
              <a:rPr lang="en-US" sz="2400" dirty="0" smtClean="0">
                <a:latin typeface="Comic Sans MS Bold" pitchFamily="66" charset="0"/>
                <a:cs typeface="Chalkduster"/>
              </a:rPr>
              <a:t>Police IA’s and Will States</a:t>
            </a:r>
            <a:endParaRPr lang="en-US" sz="2400" dirty="0">
              <a:latin typeface="Comic Sans MS Bold" pitchFamily="66" charset="0"/>
              <a:cs typeface="Chalkduster"/>
            </a:endParaRPr>
          </a:p>
        </p:txBody>
      </p:sp>
      <p:sp>
        <p:nvSpPr>
          <p:cNvPr id="11" name="TextBox 10"/>
          <p:cNvSpPr txBox="1"/>
          <p:nvPr/>
        </p:nvSpPr>
        <p:spPr>
          <a:xfrm>
            <a:off x="2524619" y="4462503"/>
            <a:ext cx="2605200" cy="461665"/>
          </a:xfrm>
          <a:prstGeom prst="rect">
            <a:avLst/>
          </a:prstGeom>
          <a:noFill/>
        </p:spPr>
        <p:txBody>
          <a:bodyPr wrap="none" rtlCol="0">
            <a:spAutoFit/>
          </a:bodyPr>
          <a:lstStyle/>
          <a:p>
            <a:r>
              <a:rPr lang="en-US" sz="2400" dirty="0" smtClean="0">
                <a:solidFill>
                  <a:srgbClr val="FF0000"/>
                </a:solidFill>
                <a:latin typeface="Comic Sans MS Bold" pitchFamily="66" charset="0"/>
                <a:cs typeface="Chalkduster"/>
              </a:rPr>
              <a:t>Admission at PH</a:t>
            </a:r>
            <a:endParaRPr lang="en-US" sz="2400" dirty="0">
              <a:solidFill>
                <a:srgbClr val="FF0000"/>
              </a:solidFill>
              <a:latin typeface="Comic Sans MS Bold" pitchFamily="66" charset="0"/>
              <a:cs typeface="Chalkduster"/>
            </a:endParaRPr>
          </a:p>
        </p:txBody>
      </p:sp>
      <p:sp>
        <p:nvSpPr>
          <p:cNvPr id="12" name="TextBox 11"/>
          <p:cNvSpPr txBox="1"/>
          <p:nvPr/>
        </p:nvSpPr>
        <p:spPr>
          <a:xfrm>
            <a:off x="2524619" y="5804577"/>
            <a:ext cx="2981907" cy="461665"/>
          </a:xfrm>
          <a:prstGeom prst="rect">
            <a:avLst/>
          </a:prstGeom>
          <a:noFill/>
        </p:spPr>
        <p:txBody>
          <a:bodyPr wrap="none" rtlCol="0">
            <a:spAutoFit/>
          </a:bodyPr>
          <a:lstStyle/>
          <a:p>
            <a:r>
              <a:rPr lang="en-US" sz="2400" dirty="0" smtClean="0">
                <a:solidFill>
                  <a:srgbClr val="FF0000"/>
                </a:solidFill>
                <a:latin typeface="Comic Sans MS Bold" pitchFamily="66" charset="0"/>
                <a:cs typeface="Chalkduster"/>
              </a:rPr>
              <a:t>Not Needed at PH</a:t>
            </a:r>
            <a:endParaRPr lang="en-US" sz="2400" dirty="0">
              <a:solidFill>
                <a:srgbClr val="FF0000"/>
              </a:solidFill>
              <a:latin typeface="Comic Sans MS Bold" pitchFamily="66" charset="0"/>
              <a:cs typeface="Chalkduster"/>
            </a:endParaRPr>
          </a:p>
        </p:txBody>
      </p:sp>
    </p:spTree>
    <p:extLst>
      <p:ext uri="{BB962C8B-B14F-4D97-AF65-F5344CB8AC3E}">
        <p14:creationId xmlns:p14="http://schemas.microsoft.com/office/powerpoint/2010/main" val="18709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le folder.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749" y="4520555"/>
            <a:ext cx="2019920" cy="1429831"/>
          </a:xfrm>
          <a:prstGeom prst="rect">
            <a:avLst/>
          </a:prstGeom>
        </p:spPr>
      </p:pic>
      <p:pic>
        <p:nvPicPr>
          <p:cNvPr id="5" name="Picture 4" descr="file folder.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7329" y="611609"/>
            <a:ext cx="1324187" cy="937346"/>
          </a:xfrm>
          <a:prstGeom prst="rect">
            <a:avLst/>
          </a:prstGeom>
        </p:spPr>
      </p:pic>
      <p:pic>
        <p:nvPicPr>
          <p:cNvPr id="6" name="Picture 5" descr="file folder.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6732" y="4445813"/>
            <a:ext cx="2125508" cy="1504573"/>
          </a:xfrm>
          <a:prstGeom prst="rect">
            <a:avLst/>
          </a:prstGeom>
        </p:spPr>
      </p:pic>
      <p:pic>
        <p:nvPicPr>
          <p:cNvPr id="7" name="Picture 6" descr="file folder.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7329" y="1745153"/>
            <a:ext cx="1439275" cy="1018813"/>
          </a:xfrm>
          <a:prstGeom prst="rect">
            <a:avLst/>
          </a:prstGeom>
        </p:spPr>
      </p:pic>
      <p:pic>
        <p:nvPicPr>
          <p:cNvPr id="19" name="Picture 18" descr="image.jpeg"/>
          <p:cNvPicPr>
            <a:picLocks noChangeAspect="1"/>
          </p:cNvPicPr>
          <p:nvPr/>
        </p:nvPicPr>
        <p:blipFill rotWithShape="1">
          <a:blip r:embed="rId3" cstate="print">
            <a:extLst>
              <a:ext uri="{28A0092B-C50C-407E-A947-70E740481C1C}">
                <a14:useLocalDpi xmlns:a14="http://schemas.microsoft.com/office/drawing/2010/main" val="0"/>
              </a:ext>
            </a:extLst>
          </a:blip>
          <a:srcRect l="6734"/>
          <a:stretch/>
        </p:blipFill>
        <p:spPr>
          <a:xfrm rot="5400000">
            <a:off x="705114" y="1531542"/>
            <a:ext cx="2995696" cy="2408998"/>
          </a:xfrm>
          <a:prstGeom prst="rect">
            <a:avLst/>
          </a:prstGeom>
        </p:spPr>
      </p:pic>
      <p:pic>
        <p:nvPicPr>
          <p:cNvPr id="20" name="Picture 19" descr="image-3.jpe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248080" y="1661525"/>
            <a:ext cx="2939844" cy="2204883"/>
          </a:xfrm>
          <a:prstGeom prst="rect">
            <a:avLst/>
          </a:prstGeom>
        </p:spPr>
      </p:pic>
      <p:pic>
        <p:nvPicPr>
          <p:cNvPr id="21" name="Picture 20" descr="file folder.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2219" y="2916366"/>
            <a:ext cx="1439275" cy="1018813"/>
          </a:xfrm>
          <a:prstGeom prst="rect">
            <a:avLst/>
          </a:prstGeom>
        </p:spPr>
      </p:pic>
      <p:pic>
        <p:nvPicPr>
          <p:cNvPr id="22" name="Picture 21" descr="file folder.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9729" y="4011148"/>
            <a:ext cx="1439275" cy="1018813"/>
          </a:xfrm>
          <a:prstGeom prst="rect">
            <a:avLst/>
          </a:prstGeom>
        </p:spPr>
      </p:pic>
    </p:spTree>
    <p:extLst>
      <p:ext uri="{BB962C8B-B14F-4D97-AF65-F5344CB8AC3E}">
        <p14:creationId xmlns:p14="http://schemas.microsoft.com/office/powerpoint/2010/main" val="381228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OUNTAS\Desktop\keep-calm-and-dont-fuck-it-u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857" y="95666"/>
            <a:ext cx="5714286" cy="666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9149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solidFill>
                  <a:srgbClr val="F6BBB5"/>
                </a:solidFill>
                <a:latin typeface="Cooper Black" pitchFamily="18" charset="0"/>
              </a:rPr>
              <a:t>Your Goal: Preparing for Committal</a:t>
            </a:r>
            <a:endParaRPr lang="en-CA" dirty="0"/>
          </a:p>
        </p:txBody>
      </p:sp>
      <p:sp>
        <p:nvSpPr>
          <p:cNvPr id="3" name="Content Placeholder 2"/>
          <p:cNvSpPr>
            <a:spLocks noGrp="1"/>
          </p:cNvSpPr>
          <p:nvPr>
            <p:ph idx="1"/>
          </p:nvPr>
        </p:nvSpPr>
        <p:spPr/>
        <p:txBody>
          <a:bodyPr>
            <a:normAutofit fontScale="85000" lnSpcReduction="20000"/>
          </a:bodyPr>
          <a:lstStyle/>
          <a:p>
            <a:r>
              <a:rPr lang="en-CA" dirty="0" smtClean="0"/>
              <a:t>Step 1: What are the charges?</a:t>
            </a:r>
          </a:p>
          <a:p>
            <a:pPr lvl="1"/>
            <a:r>
              <a:rPr lang="en-CA" dirty="0" smtClean="0"/>
              <a:t>Can I proceed on all of the charges? </a:t>
            </a:r>
          </a:p>
          <a:p>
            <a:pPr lvl="2"/>
            <a:r>
              <a:rPr lang="en-CA" dirty="0" smtClean="0"/>
              <a:t>Hybrid and absolute jurisdiction offences can go up but straight summary cannot </a:t>
            </a:r>
          </a:p>
          <a:p>
            <a:pPr lvl="2"/>
            <a:r>
              <a:rPr lang="en-CA" dirty="0" smtClean="0"/>
              <a:t>Strategy: Pursue FTC/FTA?</a:t>
            </a:r>
          </a:p>
          <a:p>
            <a:pPr marL="914400" lvl="2" indent="0">
              <a:buNone/>
            </a:pPr>
            <a:endParaRPr lang="en-CA" dirty="0" smtClean="0"/>
          </a:p>
          <a:p>
            <a:pPr lvl="1"/>
            <a:r>
              <a:rPr lang="en-CA" dirty="0"/>
              <a:t>Am I stuck with the charges on the information? </a:t>
            </a:r>
            <a:endParaRPr lang="en-CA" dirty="0" smtClean="0"/>
          </a:p>
          <a:p>
            <a:pPr lvl="2"/>
            <a:r>
              <a:rPr lang="en-CA" dirty="0" smtClean="0"/>
              <a:t>s. 548 – if evidence of another indictable offence emerges from facts in respect of the same transaction, the PH judge can order the accused to stand trial on those in addition to counts on the information</a:t>
            </a:r>
          </a:p>
          <a:p>
            <a:pPr lvl="2"/>
            <a:r>
              <a:rPr lang="en-CA" dirty="0" smtClean="0"/>
              <a:t>s. 574 – same as above but WE can do it, even if PH judge declines (only for NEW offences, not those contained in the information)</a:t>
            </a:r>
          </a:p>
          <a:p>
            <a:pPr lvl="2"/>
            <a:r>
              <a:rPr lang="en-CA" dirty="0" smtClean="0"/>
              <a:t>Also think about changes to the language (</a:t>
            </a:r>
            <a:r>
              <a:rPr lang="en-CA" dirty="0" err="1" smtClean="0"/>
              <a:t>ie</a:t>
            </a:r>
            <a:r>
              <a:rPr lang="en-CA" dirty="0" smtClean="0"/>
              <a:t>. </a:t>
            </a:r>
            <a:r>
              <a:rPr lang="en-CA" dirty="0"/>
              <a:t>p</a:t>
            </a:r>
            <a:r>
              <a:rPr lang="en-CA" dirty="0" smtClean="0"/>
              <a:t>articulars)</a:t>
            </a:r>
          </a:p>
          <a:p>
            <a:pPr lvl="2"/>
            <a:endParaRPr lang="en-CA" dirty="0" smtClean="0"/>
          </a:p>
          <a:p>
            <a:pPr lvl="1"/>
            <a:endParaRPr lang="en-CA" dirty="0" smtClean="0"/>
          </a:p>
          <a:p>
            <a:pPr lvl="1"/>
            <a:endParaRPr lang="en-CA" dirty="0" smtClean="0"/>
          </a:p>
          <a:p>
            <a:endParaRPr lang="en-CA" dirty="0" smtClean="0"/>
          </a:p>
          <a:p>
            <a:endParaRPr lang="en-CA" dirty="0" smtClean="0"/>
          </a:p>
          <a:p>
            <a:pPr lvl="1"/>
            <a:endParaRPr lang="en-CA" dirty="0" smtClean="0"/>
          </a:p>
          <a:p>
            <a:endParaRPr lang="en-CA" dirty="0"/>
          </a:p>
        </p:txBody>
      </p:sp>
    </p:spTree>
    <p:extLst>
      <p:ext uri="{BB962C8B-B14F-4D97-AF65-F5344CB8AC3E}">
        <p14:creationId xmlns:p14="http://schemas.microsoft.com/office/powerpoint/2010/main" val="33377825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solidFill>
                  <a:srgbClr val="F6BBB5"/>
                </a:solidFill>
                <a:latin typeface="Cooper Black" pitchFamily="18" charset="0"/>
              </a:rPr>
              <a:t>Your Goal: </a:t>
            </a:r>
            <a:r>
              <a:rPr lang="en-CA" dirty="0">
                <a:solidFill>
                  <a:srgbClr val="F6BBB5"/>
                </a:solidFill>
                <a:latin typeface="Cooper Black" pitchFamily="18" charset="0"/>
              </a:rPr>
              <a:t>Preparing for Committal</a:t>
            </a:r>
            <a:endParaRPr lang="en-CA" dirty="0"/>
          </a:p>
        </p:txBody>
      </p:sp>
      <p:sp>
        <p:nvSpPr>
          <p:cNvPr id="3" name="Content Placeholder 2"/>
          <p:cNvSpPr>
            <a:spLocks noGrp="1"/>
          </p:cNvSpPr>
          <p:nvPr>
            <p:ph idx="1"/>
          </p:nvPr>
        </p:nvSpPr>
        <p:spPr/>
        <p:txBody>
          <a:bodyPr>
            <a:normAutofit/>
          </a:bodyPr>
          <a:lstStyle/>
          <a:p>
            <a:r>
              <a:rPr lang="en-CA" dirty="0" smtClean="0"/>
              <a:t>Steps 2/3: Do I have evidence on each element of each count? What is the best way to present it?</a:t>
            </a:r>
          </a:p>
          <a:p>
            <a:pPr lvl="1"/>
            <a:r>
              <a:rPr lang="en-CA" dirty="0" smtClean="0"/>
              <a:t>Strategy: Where do I draw the line on calling evidence? How many witnesses are too many?</a:t>
            </a:r>
          </a:p>
          <a:p>
            <a:pPr lvl="1"/>
            <a:r>
              <a:rPr lang="en-CA" dirty="0" smtClean="0"/>
              <a:t>What if defence wants to hear from someone I don’t need? (from statement of issues)</a:t>
            </a:r>
          </a:p>
          <a:p>
            <a:pPr lvl="1"/>
            <a:r>
              <a:rPr lang="en-CA" dirty="0" smtClean="0"/>
              <a:t>Should I use s. 540(7)? </a:t>
            </a:r>
          </a:p>
          <a:p>
            <a:pPr marL="457200" lvl="1" indent="0">
              <a:buNone/>
            </a:pPr>
            <a:endParaRPr lang="en-CA" dirty="0" smtClean="0"/>
          </a:p>
        </p:txBody>
      </p:sp>
    </p:spTree>
    <p:extLst>
      <p:ext uri="{BB962C8B-B14F-4D97-AF65-F5344CB8AC3E}">
        <p14:creationId xmlns:p14="http://schemas.microsoft.com/office/powerpoint/2010/main" val="3337782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solidFill>
                  <a:srgbClr val="F6BBB5"/>
                </a:solidFill>
                <a:latin typeface="Cooper Black" pitchFamily="18" charset="0"/>
              </a:rPr>
              <a:t>Your Goal: </a:t>
            </a:r>
            <a:r>
              <a:rPr lang="en-CA" dirty="0">
                <a:solidFill>
                  <a:srgbClr val="F6BBB5"/>
                </a:solidFill>
                <a:latin typeface="Cooper Black" pitchFamily="18" charset="0"/>
              </a:rPr>
              <a:t>Preparing for Committal</a:t>
            </a:r>
            <a:endParaRPr lang="en-CA" dirty="0"/>
          </a:p>
        </p:txBody>
      </p:sp>
      <p:sp>
        <p:nvSpPr>
          <p:cNvPr id="3" name="Content Placeholder 2"/>
          <p:cNvSpPr>
            <a:spLocks noGrp="1"/>
          </p:cNvSpPr>
          <p:nvPr>
            <p:ph idx="1"/>
          </p:nvPr>
        </p:nvSpPr>
        <p:spPr/>
        <p:txBody>
          <a:bodyPr>
            <a:normAutofit fontScale="77500" lnSpcReduction="20000"/>
          </a:bodyPr>
          <a:lstStyle/>
          <a:p>
            <a:pPr lvl="1"/>
            <a:r>
              <a:rPr lang="en-CA" dirty="0" smtClean="0"/>
              <a:t>s. 540(7) – the PH judge can receive otherwise inadmissible evidence if it is credible or trustworthy</a:t>
            </a:r>
          </a:p>
          <a:p>
            <a:pPr marL="457200" lvl="1" indent="0">
              <a:buNone/>
            </a:pPr>
            <a:endParaRPr lang="en-CA" dirty="0" smtClean="0"/>
          </a:p>
          <a:p>
            <a:pPr lvl="2"/>
            <a:r>
              <a:rPr lang="en-CA" dirty="0" smtClean="0"/>
              <a:t>Must provide reasonable notice of intent to use [s. 540(8)]</a:t>
            </a:r>
          </a:p>
          <a:p>
            <a:pPr lvl="2"/>
            <a:endParaRPr lang="en-CA" dirty="0" smtClean="0"/>
          </a:p>
          <a:p>
            <a:pPr lvl="2"/>
            <a:r>
              <a:rPr lang="en-CA" dirty="0" smtClean="0"/>
              <a:t>Can be written, video, audio – formal is best (signed </a:t>
            </a:r>
            <a:r>
              <a:rPr lang="en-CA" dirty="0" err="1" smtClean="0"/>
              <a:t>etc</a:t>
            </a:r>
            <a:r>
              <a:rPr lang="en-CA" dirty="0" smtClean="0"/>
              <a:t>)</a:t>
            </a:r>
          </a:p>
          <a:p>
            <a:pPr marL="914400" lvl="2" indent="0">
              <a:buNone/>
            </a:pPr>
            <a:r>
              <a:rPr lang="en-CA" sz="1700" i="1" dirty="0"/>
              <a:t> </a:t>
            </a:r>
            <a:r>
              <a:rPr lang="en-CA" sz="1700" i="1" dirty="0" smtClean="0"/>
              <a:t>     R v McCormick</a:t>
            </a:r>
            <a:r>
              <a:rPr lang="en-CA" sz="1700" dirty="0" smtClean="0"/>
              <a:t>, [2005] OJ No 390 at </a:t>
            </a:r>
            <a:r>
              <a:rPr lang="en-CA" sz="1700" dirty="0" err="1" smtClean="0"/>
              <a:t>paras</a:t>
            </a:r>
            <a:r>
              <a:rPr lang="en-CA" sz="1700" dirty="0" smtClean="0"/>
              <a:t> 13-21 (CJ)</a:t>
            </a:r>
          </a:p>
          <a:p>
            <a:pPr marL="914400" lvl="2" indent="0">
              <a:buNone/>
            </a:pPr>
            <a:endParaRPr lang="en-CA" sz="1700" dirty="0" smtClean="0"/>
          </a:p>
          <a:p>
            <a:pPr lvl="2"/>
            <a:r>
              <a:rPr lang="en-CA" dirty="0"/>
              <a:t>O</a:t>
            </a:r>
            <a:r>
              <a:rPr lang="en-CA" dirty="0" smtClean="0"/>
              <a:t>ur onus to prove it is credible</a:t>
            </a:r>
            <a:r>
              <a:rPr lang="en-CA" dirty="0"/>
              <a:t> </a:t>
            </a:r>
            <a:r>
              <a:rPr lang="en-CA" dirty="0" smtClean="0"/>
              <a:t>&amp; trustworthy</a:t>
            </a:r>
          </a:p>
          <a:p>
            <a:pPr lvl="3"/>
            <a:r>
              <a:rPr lang="en-CA" dirty="0" smtClean="0"/>
              <a:t>not as high as KGB standard; </a:t>
            </a:r>
            <a:r>
              <a:rPr lang="en-CA" i="1" dirty="0" smtClean="0"/>
              <a:t>prima facie </a:t>
            </a:r>
            <a:r>
              <a:rPr lang="en-CA" dirty="0" smtClean="0"/>
              <a:t>air of reliability</a:t>
            </a:r>
          </a:p>
          <a:p>
            <a:pPr marL="1371600" lvl="3" indent="0">
              <a:buNone/>
            </a:pPr>
            <a:r>
              <a:rPr lang="en-CA" sz="1700" i="1" dirty="0" smtClean="0"/>
              <a:t>      R v Francis</a:t>
            </a:r>
            <a:r>
              <a:rPr lang="en-CA" sz="1700" dirty="0" smtClean="0"/>
              <a:t>, [2005] OJ No 2864 (SCJ); </a:t>
            </a:r>
            <a:r>
              <a:rPr lang="en-CA" sz="1700" i="1" dirty="0" smtClean="0"/>
              <a:t>R v </a:t>
            </a:r>
            <a:r>
              <a:rPr lang="en-CA" sz="1700" i="1" dirty="0" err="1" smtClean="0"/>
              <a:t>Pinnock</a:t>
            </a:r>
            <a:r>
              <a:rPr lang="en-CA" sz="1700" dirty="0" smtClean="0"/>
              <a:t>, [2004] OJ No 3692 (CJ)</a:t>
            </a:r>
          </a:p>
          <a:p>
            <a:pPr marL="1371600" lvl="3" indent="0">
              <a:buNone/>
            </a:pPr>
            <a:endParaRPr lang="en-CA" sz="1700" dirty="0" smtClean="0"/>
          </a:p>
          <a:p>
            <a:pPr lvl="3"/>
            <a:r>
              <a:rPr lang="en-CA" dirty="0" smtClean="0"/>
              <a:t>Must call someone to establish this, for </a:t>
            </a:r>
            <a:r>
              <a:rPr lang="en-CA" dirty="0" err="1" smtClean="0"/>
              <a:t>eg</a:t>
            </a:r>
            <a:r>
              <a:rPr lang="en-CA" dirty="0" smtClean="0"/>
              <a:t>. Officer who took the statement or other corroborative evidence</a:t>
            </a:r>
          </a:p>
          <a:p>
            <a:pPr marL="1371600" lvl="3" indent="0">
              <a:buNone/>
            </a:pPr>
            <a:r>
              <a:rPr lang="en-CA" sz="1700" i="1" dirty="0" smtClean="0"/>
              <a:t>      R v </a:t>
            </a:r>
            <a:r>
              <a:rPr lang="en-CA" sz="1700" i="1" dirty="0" err="1" smtClean="0"/>
              <a:t>Trac</a:t>
            </a:r>
            <a:r>
              <a:rPr lang="en-CA" sz="1700" dirty="0" smtClean="0"/>
              <a:t>, [2004] OJ No 5469 (CJ)</a:t>
            </a:r>
          </a:p>
          <a:p>
            <a:pPr marL="1371600" lvl="3" indent="0">
              <a:buNone/>
            </a:pPr>
            <a:endParaRPr lang="en-CA" sz="1700" dirty="0" smtClean="0"/>
          </a:p>
          <a:p>
            <a:pPr lvl="2"/>
            <a:r>
              <a:rPr lang="en-CA" dirty="0" err="1" smtClean="0"/>
              <a:t>Eg</a:t>
            </a:r>
            <a:r>
              <a:rPr lang="en-CA" dirty="0" smtClean="0"/>
              <a:t>. </a:t>
            </a:r>
            <a:r>
              <a:rPr lang="en-CA" i="1" dirty="0" err="1" smtClean="0"/>
              <a:t>Pinnock</a:t>
            </a:r>
            <a:r>
              <a:rPr lang="en-CA" dirty="0" smtClean="0"/>
              <a:t> vs. </a:t>
            </a:r>
            <a:r>
              <a:rPr lang="en-CA" i="1" dirty="0" smtClean="0"/>
              <a:t>McCormick – </a:t>
            </a:r>
            <a:r>
              <a:rPr lang="en-CA" dirty="0" smtClean="0"/>
              <a:t>you may have difficulty if your witness is a nightmare</a:t>
            </a:r>
          </a:p>
          <a:p>
            <a:pPr lvl="2"/>
            <a:endParaRPr lang="en-CA" dirty="0" smtClean="0"/>
          </a:p>
          <a:p>
            <a:pPr marL="457200" lvl="1" indent="0">
              <a:buNone/>
            </a:pPr>
            <a:endParaRPr lang="en-CA" dirty="0" smtClean="0"/>
          </a:p>
        </p:txBody>
      </p:sp>
    </p:spTree>
    <p:extLst>
      <p:ext uri="{BB962C8B-B14F-4D97-AF65-F5344CB8AC3E}">
        <p14:creationId xmlns:p14="http://schemas.microsoft.com/office/powerpoint/2010/main" val="22509986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solidFill>
                  <a:srgbClr val="F6BBB5"/>
                </a:solidFill>
                <a:latin typeface="Cooper Black" pitchFamily="18" charset="0"/>
              </a:rPr>
              <a:t>Your Goal: </a:t>
            </a:r>
            <a:r>
              <a:rPr lang="en-CA" dirty="0">
                <a:solidFill>
                  <a:srgbClr val="F6BBB5"/>
                </a:solidFill>
                <a:latin typeface="Cooper Black" pitchFamily="18" charset="0"/>
              </a:rPr>
              <a:t>Preparing for Committal</a:t>
            </a:r>
            <a:endParaRPr lang="en-CA" dirty="0"/>
          </a:p>
        </p:txBody>
      </p:sp>
      <p:sp>
        <p:nvSpPr>
          <p:cNvPr id="3" name="Content Placeholder 2"/>
          <p:cNvSpPr>
            <a:spLocks noGrp="1"/>
          </p:cNvSpPr>
          <p:nvPr>
            <p:ph idx="1"/>
          </p:nvPr>
        </p:nvSpPr>
        <p:spPr/>
        <p:txBody>
          <a:bodyPr>
            <a:normAutofit fontScale="70000" lnSpcReduction="20000"/>
          </a:bodyPr>
          <a:lstStyle/>
          <a:p>
            <a:pPr marL="457200" lvl="1" indent="0">
              <a:buNone/>
            </a:pPr>
            <a:r>
              <a:rPr lang="en-CA" b="1" dirty="0" smtClean="0"/>
              <a:t>Don’t forget about s. 540(9)!!</a:t>
            </a:r>
          </a:p>
          <a:p>
            <a:pPr marL="457200" lvl="1" indent="0">
              <a:buNone/>
            </a:pPr>
            <a:endParaRPr lang="en-CA" b="1" dirty="0" smtClean="0"/>
          </a:p>
          <a:p>
            <a:pPr lvl="1"/>
            <a:r>
              <a:rPr lang="en-CA" dirty="0" smtClean="0"/>
              <a:t>s. 540(9) – the PH judge can require your witness to attend for cross-examination</a:t>
            </a:r>
          </a:p>
          <a:p>
            <a:pPr marL="457200" lvl="1" indent="0">
              <a:buNone/>
            </a:pPr>
            <a:endParaRPr lang="en-CA" dirty="0" smtClean="0"/>
          </a:p>
          <a:p>
            <a:pPr lvl="2"/>
            <a:r>
              <a:rPr lang="en-CA" dirty="0" smtClean="0"/>
              <a:t>The test is low and the order discretionary: “appropriate” persons</a:t>
            </a:r>
          </a:p>
          <a:p>
            <a:pPr marL="914400" lvl="2" indent="0">
              <a:buNone/>
            </a:pPr>
            <a:r>
              <a:rPr lang="en-CA" i="1" dirty="0"/>
              <a:t> </a:t>
            </a:r>
            <a:r>
              <a:rPr lang="en-CA" i="1" dirty="0" smtClean="0"/>
              <a:t>     </a:t>
            </a:r>
            <a:r>
              <a:rPr lang="en-CA" sz="1700" i="1" dirty="0" smtClean="0"/>
              <a:t>Francis</a:t>
            </a:r>
            <a:r>
              <a:rPr lang="en-CA" sz="1700" i="1" dirty="0"/>
              <a:t>, supra </a:t>
            </a:r>
            <a:r>
              <a:rPr lang="en-CA" sz="1700" dirty="0"/>
              <a:t>at </a:t>
            </a:r>
            <a:r>
              <a:rPr lang="en-CA" sz="1700" dirty="0" err="1"/>
              <a:t>para</a:t>
            </a:r>
            <a:r>
              <a:rPr lang="en-CA" sz="1700" dirty="0"/>
              <a:t> 34 (SCJ)</a:t>
            </a:r>
          </a:p>
          <a:p>
            <a:pPr lvl="2"/>
            <a:endParaRPr lang="en-CA" dirty="0" smtClean="0"/>
          </a:p>
          <a:p>
            <a:pPr lvl="2"/>
            <a:r>
              <a:rPr lang="en-CA" dirty="0" smtClean="0"/>
              <a:t>If we can’t produce the person and the PH judge finds that it is appropriate a witness be made available for cross, it may not go in</a:t>
            </a:r>
          </a:p>
          <a:p>
            <a:pPr marL="914400" lvl="2" indent="0">
              <a:buNone/>
            </a:pPr>
            <a:r>
              <a:rPr lang="en-CA" sz="1700" i="1" dirty="0"/>
              <a:t> </a:t>
            </a:r>
            <a:r>
              <a:rPr lang="en-CA" sz="1700" i="1" dirty="0" smtClean="0"/>
              <a:t>     McCormick, supra </a:t>
            </a:r>
            <a:r>
              <a:rPr lang="en-CA" sz="1700" dirty="0" smtClean="0"/>
              <a:t>at </a:t>
            </a:r>
            <a:r>
              <a:rPr lang="en-CA" sz="1700" dirty="0" err="1" smtClean="0"/>
              <a:t>para</a:t>
            </a:r>
            <a:r>
              <a:rPr lang="en-CA" sz="1700" dirty="0" smtClean="0"/>
              <a:t> 46</a:t>
            </a:r>
          </a:p>
          <a:p>
            <a:pPr marL="914400" lvl="2" indent="0">
              <a:buNone/>
            </a:pPr>
            <a:endParaRPr lang="en-CA" sz="1700" dirty="0" smtClean="0"/>
          </a:p>
          <a:p>
            <a:pPr lvl="2"/>
            <a:r>
              <a:rPr lang="en-CA" dirty="0" smtClean="0"/>
              <a:t>Unusually vulnerable witnesses may get a pass</a:t>
            </a:r>
          </a:p>
          <a:p>
            <a:pPr lvl="3"/>
            <a:r>
              <a:rPr lang="en-CA" dirty="0" smtClean="0"/>
              <a:t>Health reasons; Extended absence, deceased, very young (to spare testifying twice)</a:t>
            </a:r>
          </a:p>
          <a:p>
            <a:pPr marL="1371600" lvl="3" indent="0">
              <a:buNone/>
            </a:pPr>
            <a:r>
              <a:rPr lang="en-CA" sz="1700" i="1" dirty="0"/>
              <a:t> </a:t>
            </a:r>
            <a:r>
              <a:rPr lang="en-CA" sz="1700" i="1" dirty="0" smtClean="0"/>
              <a:t>R v Roth, </a:t>
            </a:r>
            <a:r>
              <a:rPr lang="en-CA" sz="1700" dirty="0"/>
              <a:t>[2006] </a:t>
            </a:r>
            <a:r>
              <a:rPr lang="en-CA" sz="1700" dirty="0" smtClean="0"/>
              <a:t>OJ No 1900</a:t>
            </a:r>
            <a:r>
              <a:rPr lang="en-CA" sz="1700" i="1" dirty="0" smtClean="0"/>
              <a:t>; McCormick</a:t>
            </a:r>
            <a:r>
              <a:rPr lang="en-CA" sz="1700" i="1" dirty="0"/>
              <a:t>, </a:t>
            </a:r>
            <a:r>
              <a:rPr lang="en-CA" sz="1700" i="1" dirty="0" smtClean="0"/>
              <a:t>supra </a:t>
            </a:r>
            <a:r>
              <a:rPr lang="en-CA" sz="1700" dirty="0" smtClean="0"/>
              <a:t>at </a:t>
            </a:r>
            <a:r>
              <a:rPr lang="en-CA" sz="1700" dirty="0" err="1" smtClean="0"/>
              <a:t>para</a:t>
            </a:r>
            <a:r>
              <a:rPr lang="en-CA" sz="1700" dirty="0" smtClean="0"/>
              <a:t> 47</a:t>
            </a:r>
          </a:p>
          <a:p>
            <a:pPr marL="1371600" lvl="3" indent="0">
              <a:buNone/>
            </a:pPr>
            <a:endParaRPr lang="en-CA" sz="1700" dirty="0" smtClean="0"/>
          </a:p>
          <a:p>
            <a:pPr lvl="3"/>
            <a:r>
              <a:rPr lang="en-CA" dirty="0" smtClean="0"/>
              <a:t>Or not…6 year old child ordered to appear for cross as no psychological or emotional trauma or undue harm</a:t>
            </a:r>
          </a:p>
          <a:p>
            <a:pPr marL="1371600" lvl="3" indent="0">
              <a:buNone/>
            </a:pPr>
            <a:r>
              <a:rPr lang="en-CA" sz="1700" i="1" dirty="0" smtClean="0"/>
              <a:t>      R v CM</a:t>
            </a:r>
            <a:r>
              <a:rPr lang="en-CA" sz="1700" dirty="0" smtClean="0"/>
              <a:t>, [2005] OJ No 1071 at </a:t>
            </a:r>
            <a:r>
              <a:rPr lang="en-CA" sz="1700" dirty="0" err="1" smtClean="0"/>
              <a:t>para</a:t>
            </a:r>
            <a:r>
              <a:rPr lang="en-CA" sz="1700" dirty="0" smtClean="0"/>
              <a:t> 30 (CJ)</a:t>
            </a:r>
            <a:endParaRPr lang="en-CA" dirty="0" smtClean="0"/>
          </a:p>
          <a:p>
            <a:pPr marL="457200" lvl="1" indent="0">
              <a:buNone/>
            </a:pPr>
            <a:endParaRPr lang="en-CA" dirty="0" smtClean="0"/>
          </a:p>
        </p:txBody>
      </p:sp>
    </p:spTree>
    <p:extLst>
      <p:ext uri="{BB962C8B-B14F-4D97-AF65-F5344CB8AC3E}">
        <p14:creationId xmlns:p14="http://schemas.microsoft.com/office/powerpoint/2010/main" val="1666092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solidFill>
                  <a:srgbClr val="F6BBB5"/>
                </a:solidFill>
                <a:latin typeface="Cooper Black" pitchFamily="18" charset="0"/>
              </a:rPr>
              <a:t>Your Goal: </a:t>
            </a:r>
            <a:r>
              <a:rPr lang="en-CA" dirty="0">
                <a:solidFill>
                  <a:srgbClr val="F6BBB5"/>
                </a:solidFill>
                <a:latin typeface="Cooper Black" pitchFamily="18" charset="0"/>
              </a:rPr>
              <a:t>Preparing for Committal</a:t>
            </a:r>
            <a:endParaRPr lang="en-CA" dirty="0"/>
          </a:p>
        </p:txBody>
      </p:sp>
      <p:sp>
        <p:nvSpPr>
          <p:cNvPr id="3" name="Content Placeholder 2"/>
          <p:cNvSpPr>
            <a:spLocks noGrp="1"/>
          </p:cNvSpPr>
          <p:nvPr>
            <p:ph idx="1"/>
          </p:nvPr>
        </p:nvSpPr>
        <p:spPr/>
        <p:txBody>
          <a:bodyPr>
            <a:normAutofit/>
          </a:bodyPr>
          <a:lstStyle/>
          <a:p>
            <a:r>
              <a:rPr lang="en-CA" dirty="0" smtClean="0"/>
              <a:t>Step 4: Do I need to bring/be prepared to respond to any applications?</a:t>
            </a:r>
          </a:p>
          <a:p>
            <a:endParaRPr lang="en-CA" dirty="0" smtClean="0"/>
          </a:p>
          <a:p>
            <a:endParaRPr lang="en-CA" dirty="0" smtClean="0"/>
          </a:p>
          <a:p>
            <a:endParaRPr lang="en-CA" dirty="0" smtClean="0"/>
          </a:p>
          <a:p>
            <a:endParaRPr lang="en-CA" dirty="0" smtClean="0"/>
          </a:p>
          <a:p>
            <a:pPr marL="0" indent="0">
              <a:buNone/>
            </a:pPr>
            <a:r>
              <a:rPr lang="en-CA" dirty="0" smtClean="0"/>
              <a:t> </a:t>
            </a:r>
          </a:p>
          <a:p>
            <a:endParaRPr lang="en-CA" dirty="0" smtClean="0"/>
          </a:p>
          <a:p>
            <a:endParaRPr lang="en-CA" dirty="0" smtClean="0"/>
          </a:p>
          <a:p>
            <a:pPr lvl="1"/>
            <a:endParaRPr lang="en-CA" dirty="0" smtClean="0"/>
          </a:p>
          <a:p>
            <a:endParaRPr lang="en-CA" dirty="0"/>
          </a:p>
        </p:txBody>
      </p:sp>
    </p:spTree>
    <p:extLst>
      <p:ext uri="{BB962C8B-B14F-4D97-AF65-F5344CB8AC3E}">
        <p14:creationId xmlns:p14="http://schemas.microsoft.com/office/powerpoint/2010/main" val="33377825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solidFill>
                  <a:srgbClr val="F6BBB5"/>
                </a:solidFill>
                <a:latin typeface="Cooper Black" pitchFamily="18" charset="0"/>
              </a:rPr>
              <a:t>Your Goal: </a:t>
            </a:r>
            <a:r>
              <a:rPr lang="en-CA" dirty="0">
                <a:solidFill>
                  <a:srgbClr val="F6BBB5"/>
                </a:solidFill>
                <a:latin typeface="Cooper Black" pitchFamily="18" charset="0"/>
              </a:rPr>
              <a:t>Preparing for Committal</a:t>
            </a:r>
            <a:endParaRPr lang="en-CA" dirty="0"/>
          </a:p>
        </p:txBody>
      </p:sp>
      <p:sp>
        <p:nvSpPr>
          <p:cNvPr id="3" name="Content Placeholder 2"/>
          <p:cNvSpPr>
            <a:spLocks noGrp="1"/>
          </p:cNvSpPr>
          <p:nvPr>
            <p:ph idx="1"/>
          </p:nvPr>
        </p:nvSpPr>
        <p:spPr/>
        <p:txBody>
          <a:bodyPr>
            <a:normAutofit fontScale="70000" lnSpcReduction="20000"/>
          </a:bodyPr>
          <a:lstStyle/>
          <a:p>
            <a:r>
              <a:rPr lang="en-CA" dirty="0" smtClean="0"/>
              <a:t>The PH judge </a:t>
            </a:r>
            <a:r>
              <a:rPr lang="en-CA" u="sng" dirty="0" smtClean="0"/>
              <a:t>has</a:t>
            </a:r>
            <a:r>
              <a:rPr lang="en-CA" dirty="0" smtClean="0"/>
              <a:t> jurisdiction to deal with these:</a:t>
            </a:r>
          </a:p>
          <a:p>
            <a:pPr lvl="1"/>
            <a:r>
              <a:rPr lang="en-CA" dirty="0" smtClean="0"/>
              <a:t>Material Witness Warrants [s. 705] </a:t>
            </a:r>
          </a:p>
          <a:p>
            <a:pPr lvl="1"/>
            <a:r>
              <a:rPr lang="en-CA" dirty="0" smtClean="0"/>
              <a:t>Hearsay*</a:t>
            </a:r>
          </a:p>
          <a:p>
            <a:pPr lvl="1"/>
            <a:r>
              <a:rPr lang="en-CA" dirty="0" smtClean="0"/>
              <a:t>Expert evidence [s. 657.3]*</a:t>
            </a:r>
          </a:p>
          <a:p>
            <a:pPr lvl="1"/>
            <a:r>
              <a:rPr lang="en-CA" dirty="0" smtClean="0"/>
              <a:t>Voluntariness </a:t>
            </a:r>
          </a:p>
          <a:p>
            <a:pPr lvl="2"/>
            <a:r>
              <a:rPr lang="en-CA" dirty="0" smtClean="0"/>
              <a:t>Crown must still prove voluntariness BARD to adduce the statement of the accused [s. 542]</a:t>
            </a:r>
          </a:p>
          <a:p>
            <a:pPr lvl="1"/>
            <a:r>
              <a:rPr lang="en-CA" dirty="0" smtClean="0"/>
              <a:t>New disclosure – defence adjournment applications </a:t>
            </a:r>
          </a:p>
          <a:p>
            <a:pPr lvl="1"/>
            <a:r>
              <a:rPr lang="en-CA" dirty="0" smtClean="0"/>
              <a:t>Privilege</a:t>
            </a:r>
          </a:p>
          <a:p>
            <a:pPr lvl="1"/>
            <a:r>
              <a:rPr lang="en-CA" i="1" dirty="0" smtClean="0"/>
              <a:t>Khan</a:t>
            </a:r>
            <a:r>
              <a:rPr lang="en-CA" dirty="0" smtClean="0"/>
              <a:t> application</a:t>
            </a:r>
          </a:p>
          <a:p>
            <a:pPr lvl="1"/>
            <a:r>
              <a:rPr lang="en-CA" dirty="0" smtClean="0"/>
              <a:t>Similar Fact Evidence </a:t>
            </a:r>
            <a:r>
              <a:rPr lang="en-CA" sz="2100" dirty="0" smtClean="0"/>
              <a:t>[</a:t>
            </a:r>
            <a:r>
              <a:rPr lang="en-CA" sz="2100" dirty="0" err="1" smtClean="0"/>
              <a:t>eg</a:t>
            </a:r>
            <a:r>
              <a:rPr lang="en-CA" sz="2100" dirty="0" smtClean="0"/>
              <a:t>. </a:t>
            </a:r>
            <a:r>
              <a:rPr lang="en-CA" sz="2100" i="1" dirty="0" smtClean="0"/>
              <a:t>R v Burstein</a:t>
            </a:r>
            <a:r>
              <a:rPr lang="en-CA" sz="2100" dirty="0" smtClean="0"/>
              <a:t>, [2006</a:t>
            </a:r>
            <a:r>
              <a:rPr lang="en-CA" sz="2100" dirty="0"/>
              <a:t>] </a:t>
            </a:r>
            <a:r>
              <a:rPr lang="en-CA" sz="2100" dirty="0" smtClean="0"/>
              <a:t>OJ No 989 (CJ)]</a:t>
            </a:r>
          </a:p>
          <a:p>
            <a:pPr lvl="1"/>
            <a:r>
              <a:rPr lang="en-CA" dirty="0" smtClean="0"/>
              <a:t>Sexual History [s. 276] </a:t>
            </a:r>
            <a:r>
              <a:rPr lang="en-CA" sz="2100" dirty="0" smtClean="0"/>
              <a:t>[</a:t>
            </a:r>
            <a:r>
              <a:rPr lang="en-CA" sz="2100" dirty="0" err="1" smtClean="0"/>
              <a:t>eg</a:t>
            </a:r>
            <a:r>
              <a:rPr lang="en-CA" sz="2100" dirty="0" smtClean="0"/>
              <a:t>. </a:t>
            </a:r>
            <a:r>
              <a:rPr lang="en-CA" sz="2100" i="1" dirty="0" smtClean="0"/>
              <a:t>R v VD</a:t>
            </a:r>
            <a:r>
              <a:rPr lang="en-CA" sz="2100" dirty="0" smtClean="0"/>
              <a:t>, [1999</a:t>
            </a:r>
            <a:r>
              <a:rPr lang="en-CA" sz="2100" dirty="0"/>
              <a:t>] </a:t>
            </a:r>
            <a:r>
              <a:rPr lang="en-CA" sz="2100" dirty="0" smtClean="0"/>
              <a:t>OJ No 4922 (CA)]</a:t>
            </a:r>
            <a:endParaRPr lang="en-CA" sz="2100" dirty="0"/>
          </a:p>
          <a:p>
            <a:pPr lvl="1"/>
            <a:r>
              <a:rPr lang="en-CA" dirty="0" smtClean="0"/>
              <a:t>9(2)*</a:t>
            </a:r>
          </a:p>
          <a:p>
            <a:pPr marL="457200" lvl="1" indent="0">
              <a:buNone/>
            </a:pPr>
            <a:endParaRPr lang="en-CA" dirty="0" smtClean="0"/>
          </a:p>
          <a:p>
            <a:pPr marL="457200" lvl="1" indent="0">
              <a:buNone/>
            </a:pPr>
            <a:r>
              <a:rPr lang="en-CA" sz="1900" i="1" dirty="0" smtClean="0"/>
              <a:t>*always remember s. 540(7) as an option</a:t>
            </a:r>
          </a:p>
          <a:p>
            <a:endParaRPr lang="en-CA" dirty="0" smtClean="0"/>
          </a:p>
          <a:p>
            <a:pPr lvl="1"/>
            <a:endParaRPr lang="en-CA" dirty="0" smtClean="0"/>
          </a:p>
          <a:p>
            <a:endParaRPr lang="en-CA" dirty="0"/>
          </a:p>
        </p:txBody>
      </p:sp>
    </p:spTree>
    <p:extLst>
      <p:ext uri="{BB962C8B-B14F-4D97-AF65-F5344CB8AC3E}">
        <p14:creationId xmlns:p14="http://schemas.microsoft.com/office/powerpoint/2010/main" val="33377825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solidFill>
                  <a:srgbClr val="F6BBB5"/>
                </a:solidFill>
                <a:latin typeface="Cooper Black" pitchFamily="18" charset="0"/>
              </a:rPr>
              <a:t>Your Goal: </a:t>
            </a:r>
            <a:r>
              <a:rPr lang="en-CA" dirty="0">
                <a:solidFill>
                  <a:srgbClr val="F6BBB5"/>
                </a:solidFill>
                <a:latin typeface="Cooper Black" pitchFamily="18" charset="0"/>
              </a:rPr>
              <a:t>Preparing for Committal</a:t>
            </a:r>
            <a:endParaRPr lang="en-CA" dirty="0"/>
          </a:p>
        </p:txBody>
      </p:sp>
      <p:sp>
        <p:nvSpPr>
          <p:cNvPr id="3" name="Content Placeholder 2"/>
          <p:cNvSpPr>
            <a:spLocks noGrp="1"/>
          </p:cNvSpPr>
          <p:nvPr>
            <p:ph idx="1"/>
          </p:nvPr>
        </p:nvSpPr>
        <p:spPr/>
        <p:txBody>
          <a:bodyPr>
            <a:normAutofit fontScale="92500"/>
          </a:bodyPr>
          <a:lstStyle/>
          <a:p>
            <a:r>
              <a:rPr lang="en-CA" dirty="0" smtClean="0"/>
              <a:t>The PH judge </a:t>
            </a:r>
            <a:r>
              <a:rPr lang="en-CA" u="sng" dirty="0" smtClean="0"/>
              <a:t>does not </a:t>
            </a:r>
            <a:r>
              <a:rPr lang="en-CA" dirty="0" smtClean="0"/>
              <a:t>have jurisdiction to deal with these:</a:t>
            </a:r>
          </a:p>
          <a:p>
            <a:pPr lvl="1"/>
            <a:r>
              <a:rPr lang="en-CA" dirty="0" smtClean="0"/>
              <a:t>Third Party records (</a:t>
            </a:r>
            <a:r>
              <a:rPr lang="en-CA" i="1" dirty="0" smtClean="0"/>
              <a:t>O’Connor</a:t>
            </a:r>
            <a:r>
              <a:rPr lang="en-CA" dirty="0" smtClean="0"/>
              <a:t> &amp; s. 278.1-278.9)</a:t>
            </a:r>
          </a:p>
          <a:p>
            <a:pPr lvl="2"/>
            <a:r>
              <a:rPr lang="en-CA" dirty="0" smtClean="0"/>
              <a:t>Defence can ask about the existence but not the content</a:t>
            </a:r>
          </a:p>
          <a:p>
            <a:pPr marL="914400" lvl="2" indent="0">
              <a:buNone/>
            </a:pPr>
            <a:r>
              <a:rPr lang="en-CA" sz="1900" i="1" dirty="0" smtClean="0"/>
              <a:t>R v EB</a:t>
            </a:r>
            <a:r>
              <a:rPr lang="en-CA" sz="1900" dirty="0" smtClean="0"/>
              <a:t>, [2002] OJ No 75, </a:t>
            </a:r>
            <a:r>
              <a:rPr lang="en-CA" sz="1900" dirty="0" err="1" smtClean="0"/>
              <a:t>aff’d</a:t>
            </a:r>
            <a:r>
              <a:rPr lang="en-CA" sz="1900" dirty="0" smtClean="0"/>
              <a:t> [2002] SCCA No 94</a:t>
            </a:r>
          </a:p>
          <a:p>
            <a:pPr lvl="1"/>
            <a:r>
              <a:rPr lang="en-CA" dirty="0" smtClean="0"/>
              <a:t>Charters</a:t>
            </a:r>
          </a:p>
          <a:p>
            <a:pPr lvl="2"/>
            <a:r>
              <a:rPr lang="en-CA" dirty="0" smtClean="0"/>
              <a:t>Court can’t order a stay or exclusion of evidence </a:t>
            </a:r>
          </a:p>
          <a:p>
            <a:pPr marL="914400" lvl="2" indent="0">
              <a:buNone/>
            </a:pPr>
            <a:r>
              <a:rPr lang="en-CA" sz="1900" i="1" dirty="0" smtClean="0"/>
              <a:t>R v Mills</a:t>
            </a:r>
            <a:r>
              <a:rPr lang="en-CA" sz="1900" dirty="0" smtClean="0"/>
              <a:t>, [1986] SCJ No 39</a:t>
            </a:r>
          </a:p>
          <a:p>
            <a:pPr lvl="2"/>
            <a:r>
              <a:rPr lang="en-CA" dirty="0" smtClean="0"/>
              <a:t>Defence can ask questions about the issues surrounding them</a:t>
            </a:r>
          </a:p>
          <a:p>
            <a:pPr marL="914400" lvl="2" indent="0">
              <a:buNone/>
            </a:pPr>
            <a:r>
              <a:rPr lang="en-CA" sz="1700" i="1" dirty="0" smtClean="0"/>
              <a:t>R v </a:t>
            </a:r>
            <a:r>
              <a:rPr lang="en-CA" sz="1700" i="1" dirty="0"/>
              <a:t>George</a:t>
            </a:r>
            <a:r>
              <a:rPr lang="en-CA" sz="1700" dirty="0"/>
              <a:t>, [1991] </a:t>
            </a:r>
            <a:r>
              <a:rPr lang="en-CA" sz="1700" dirty="0" smtClean="0"/>
              <a:t>OJ No 1704 (CA)</a:t>
            </a:r>
          </a:p>
          <a:p>
            <a:endParaRPr lang="en-CA" dirty="0" smtClean="0"/>
          </a:p>
          <a:p>
            <a:endParaRPr lang="en-CA" dirty="0" smtClean="0"/>
          </a:p>
          <a:p>
            <a:pPr lvl="1"/>
            <a:endParaRPr lang="en-CA" dirty="0" smtClean="0"/>
          </a:p>
          <a:p>
            <a:endParaRPr lang="en-CA" dirty="0"/>
          </a:p>
        </p:txBody>
      </p:sp>
    </p:spTree>
    <p:extLst>
      <p:ext uri="{BB962C8B-B14F-4D97-AF65-F5344CB8AC3E}">
        <p14:creationId xmlns:p14="http://schemas.microsoft.com/office/powerpoint/2010/main" val="33377825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omic Sans MS Bold"/>
                <a:cs typeface="Comic Sans MS Bold"/>
              </a:rPr>
              <a:t>Chapter 3</a:t>
            </a:r>
            <a:br>
              <a:rPr lang="en-US" dirty="0" smtClean="0">
                <a:latin typeface="Comic Sans MS Bold"/>
                <a:cs typeface="Comic Sans MS Bold"/>
              </a:rPr>
            </a:br>
            <a:endParaRPr lang="en-US" dirty="0">
              <a:latin typeface="Comic Sans MS Bold"/>
              <a:cs typeface="Comic Sans MS Bold"/>
            </a:endParaRPr>
          </a:p>
        </p:txBody>
      </p:sp>
      <p:sp>
        <p:nvSpPr>
          <p:cNvPr id="3" name="Subtitle 2"/>
          <p:cNvSpPr>
            <a:spLocks noGrp="1"/>
          </p:cNvSpPr>
          <p:nvPr>
            <p:ph type="subTitle" idx="1"/>
          </p:nvPr>
        </p:nvSpPr>
        <p:spPr/>
        <p:txBody>
          <a:bodyPr>
            <a:normAutofit/>
          </a:bodyPr>
          <a:lstStyle/>
          <a:p>
            <a:r>
              <a:rPr lang="en-US" sz="4800" dirty="0" smtClean="0">
                <a:latin typeface="Comic Sans MS Bold" pitchFamily="66" charset="0"/>
                <a:cs typeface="Chalkduster"/>
              </a:rPr>
              <a:t>Off to Court</a:t>
            </a:r>
            <a:endParaRPr lang="en-US" sz="4800" dirty="0">
              <a:latin typeface="Comic Sans MS Bold" pitchFamily="66" charset="0"/>
              <a:cs typeface="Chalkduster"/>
            </a:endParaRPr>
          </a:p>
        </p:txBody>
      </p:sp>
    </p:spTree>
    <p:extLst>
      <p:ext uri="{BB962C8B-B14F-4D97-AF65-F5344CB8AC3E}">
        <p14:creationId xmlns:p14="http://schemas.microsoft.com/office/powerpoint/2010/main" val="39889687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to of Judg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770464" y="590539"/>
            <a:ext cx="3732983" cy="2799737"/>
          </a:xfrm>
          <a:prstGeom prst="rect">
            <a:avLst/>
          </a:prstGeom>
        </p:spPr>
      </p:pic>
      <p:pic>
        <p:nvPicPr>
          <p:cNvPr id="11" name="Picture 10" descr="image.jpeg"/>
          <p:cNvPicPr>
            <a:picLocks noChangeAspect="1"/>
          </p:cNvPicPr>
          <p:nvPr/>
        </p:nvPicPr>
        <p:blipFill rotWithShape="1">
          <a:blip r:embed="rId3" cstate="print">
            <a:extLst>
              <a:ext uri="{28A0092B-C50C-407E-A947-70E740481C1C}">
                <a14:useLocalDpi xmlns:a14="http://schemas.microsoft.com/office/drawing/2010/main" val="0"/>
              </a:ext>
            </a:extLst>
          </a:blip>
          <a:srcRect l="6734" r="25243"/>
          <a:stretch/>
        </p:blipFill>
        <p:spPr>
          <a:xfrm rot="5400000">
            <a:off x="139017" y="3709404"/>
            <a:ext cx="2710668" cy="2988702"/>
          </a:xfrm>
          <a:prstGeom prst="rect">
            <a:avLst/>
          </a:prstGeom>
        </p:spPr>
      </p:pic>
      <p:pic>
        <p:nvPicPr>
          <p:cNvPr id="12" name="Picture 11" descr="image-3.jpeg"/>
          <p:cNvPicPr>
            <a:picLocks noChangeAspect="1"/>
          </p:cNvPicPr>
          <p:nvPr/>
        </p:nvPicPr>
        <p:blipFill rotWithShape="1">
          <a:blip r:embed="rId4" cstate="print">
            <a:extLst>
              <a:ext uri="{28A0092B-C50C-407E-A947-70E740481C1C}">
                <a14:useLocalDpi xmlns:a14="http://schemas.microsoft.com/office/drawing/2010/main" val="0"/>
              </a:ext>
            </a:extLst>
          </a:blip>
          <a:srcRect r="44117" b="9132"/>
          <a:stretch/>
        </p:blipFill>
        <p:spPr>
          <a:xfrm rot="5400000">
            <a:off x="6513962" y="3929051"/>
            <a:ext cx="2369902" cy="2890174"/>
          </a:xfrm>
          <a:prstGeom prst="rect">
            <a:avLst/>
          </a:prstGeom>
        </p:spPr>
      </p:pic>
      <p:grpSp>
        <p:nvGrpSpPr>
          <p:cNvPr id="18" name="Group 17"/>
          <p:cNvGrpSpPr/>
          <p:nvPr/>
        </p:nvGrpSpPr>
        <p:grpSpPr>
          <a:xfrm>
            <a:off x="855051" y="317840"/>
            <a:ext cx="1679127" cy="3086365"/>
            <a:chOff x="855051" y="317840"/>
            <a:chExt cx="1679127" cy="3086365"/>
          </a:xfrm>
        </p:grpSpPr>
        <p:pic>
          <p:nvPicPr>
            <p:cNvPr id="8" name="Picture 7" descr="photo of other witness.JPG"/>
            <p:cNvPicPr>
              <a:picLocks noChangeAspect="1"/>
            </p:cNvPicPr>
            <p:nvPr/>
          </p:nvPicPr>
          <p:blipFill rotWithShape="1">
            <a:blip r:embed="rId5" cstate="print">
              <a:extLst>
                <a:ext uri="{28A0092B-C50C-407E-A947-70E740481C1C}">
                  <a14:useLocalDpi xmlns:a14="http://schemas.microsoft.com/office/drawing/2010/main" val="0"/>
                </a:ext>
              </a:extLst>
            </a:blip>
            <a:srcRect l="5211"/>
            <a:stretch/>
          </p:blipFill>
          <p:spPr>
            <a:xfrm rot="5400000">
              <a:off x="633533" y="539358"/>
              <a:ext cx="2122163" cy="1679127"/>
            </a:xfrm>
            <a:prstGeom prst="rect">
              <a:avLst/>
            </a:prstGeom>
          </p:spPr>
        </p:pic>
        <p:pic>
          <p:nvPicPr>
            <p:cNvPr id="13" name="Picture 12" descr="file folder.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7378" y="2540291"/>
              <a:ext cx="1220450" cy="863914"/>
            </a:xfrm>
            <a:prstGeom prst="rect">
              <a:avLst/>
            </a:prstGeom>
          </p:spPr>
        </p:pic>
      </p:grpSp>
      <p:grpSp>
        <p:nvGrpSpPr>
          <p:cNvPr id="19" name="Group 18"/>
          <p:cNvGrpSpPr/>
          <p:nvPr/>
        </p:nvGrpSpPr>
        <p:grpSpPr>
          <a:xfrm>
            <a:off x="6861387" y="317841"/>
            <a:ext cx="1666837" cy="3143335"/>
            <a:chOff x="6861387" y="317841"/>
            <a:chExt cx="1666837" cy="3143335"/>
          </a:xfrm>
        </p:grpSpPr>
        <p:pic>
          <p:nvPicPr>
            <p:cNvPr id="9" name="Picture 8" descr="photo of witness.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6583581" y="595647"/>
              <a:ext cx="2222450" cy="1666837"/>
            </a:xfrm>
            <a:prstGeom prst="rect">
              <a:avLst/>
            </a:prstGeom>
          </p:spPr>
        </p:pic>
        <p:pic>
          <p:nvPicPr>
            <p:cNvPr id="14" name="Picture 13" descr="file folder.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4416" y="2597262"/>
              <a:ext cx="1220450" cy="863914"/>
            </a:xfrm>
            <a:prstGeom prst="rect">
              <a:avLst/>
            </a:prstGeom>
          </p:spPr>
        </p:pic>
      </p:grpSp>
      <p:pic>
        <p:nvPicPr>
          <p:cNvPr id="16" name="Picture 15" descr="file folder.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1055" y="5095952"/>
            <a:ext cx="1220450" cy="863914"/>
          </a:xfrm>
          <a:prstGeom prst="rect">
            <a:avLst/>
          </a:prstGeom>
        </p:spPr>
      </p:pic>
      <p:pic>
        <p:nvPicPr>
          <p:cNvPr id="17" name="Picture 16" descr="file folder.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16374" y="5914147"/>
            <a:ext cx="1220450" cy="863914"/>
          </a:xfrm>
          <a:prstGeom prst="rect">
            <a:avLst/>
          </a:prstGeom>
        </p:spPr>
      </p:pic>
      <p:grpSp>
        <p:nvGrpSpPr>
          <p:cNvPr id="21" name="Group 20"/>
          <p:cNvGrpSpPr/>
          <p:nvPr/>
        </p:nvGrpSpPr>
        <p:grpSpPr>
          <a:xfrm>
            <a:off x="3113882" y="4181547"/>
            <a:ext cx="2842316" cy="894692"/>
            <a:chOff x="3113882" y="4496683"/>
            <a:chExt cx="2842316" cy="894692"/>
          </a:xfrm>
        </p:grpSpPr>
        <p:pic>
          <p:nvPicPr>
            <p:cNvPr id="15" name="Picture 14" descr="file folder.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13882" y="4527461"/>
              <a:ext cx="1220450" cy="863914"/>
            </a:xfrm>
            <a:prstGeom prst="rect">
              <a:avLst/>
            </a:prstGeom>
          </p:spPr>
        </p:pic>
        <p:sp>
          <p:nvSpPr>
            <p:cNvPr id="20" name="TextBox 19"/>
            <p:cNvSpPr txBox="1"/>
            <p:nvPr/>
          </p:nvSpPr>
          <p:spPr>
            <a:xfrm>
              <a:off x="4445848" y="4496683"/>
              <a:ext cx="1510350" cy="400110"/>
            </a:xfrm>
            <a:prstGeom prst="rect">
              <a:avLst/>
            </a:prstGeom>
            <a:noFill/>
          </p:spPr>
          <p:txBody>
            <a:bodyPr wrap="none" rtlCol="0">
              <a:spAutoFit/>
            </a:bodyPr>
            <a:lstStyle/>
            <a:p>
              <a:r>
                <a:rPr lang="en-US" sz="2000" dirty="0" smtClean="0">
                  <a:latin typeface="Comic Sans MS Bold" pitchFamily="66" charset="0"/>
                  <a:cs typeface="Chalkduster"/>
                </a:rPr>
                <a:t>Admissions</a:t>
              </a:r>
              <a:endParaRPr lang="en-US" sz="2000" dirty="0">
                <a:latin typeface="Comic Sans MS Bold" pitchFamily="66" charset="0"/>
                <a:cs typeface="Chalkduster"/>
              </a:endParaRPr>
            </a:p>
          </p:txBody>
        </p:sp>
      </p:grpSp>
    </p:spTree>
    <p:extLst>
      <p:ext uri="{BB962C8B-B14F-4D97-AF65-F5344CB8AC3E}">
        <p14:creationId xmlns:p14="http://schemas.microsoft.com/office/powerpoint/2010/main" val="324405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to of Judg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26084" y="1554763"/>
            <a:ext cx="4507460" cy="3380595"/>
          </a:xfrm>
          <a:prstGeom prst="rect">
            <a:avLst/>
          </a:prstGeom>
        </p:spPr>
      </p:pic>
      <p:sp>
        <p:nvSpPr>
          <p:cNvPr id="2" name="TextBox 1"/>
          <p:cNvSpPr txBox="1"/>
          <p:nvPr/>
        </p:nvSpPr>
        <p:spPr>
          <a:xfrm>
            <a:off x="4150908" y="1672872"/>
            <a:ext cx="4833892" cy="1200328"/>
          </a:xfrm>
          <a:prstGeom prst="rect">
            <a:avLst/>
          </a:prstGeom>
          <a:noFill/>
        </p:spPr>
        <p:txBody>
          <a:bodyPr wrap="none" rtlCol="0">
            <a:spAutoFit/>
          </a:bodyPr>
          <a:lstStyle/>
          <a:p>
            <a:r>
              <a:rPr lang="en-US" sz="2400" dirty="0" smtClean="0">
                <a:latin typeface="Chalkduster"/>
                <a:cs typeface="Chalkduster"/>
              </a:rPr>
              <a:t>Committal on </a:t>
            </a:r>
          </a:p>
          <a:p>
            <a:endParaRPr lang="en-US" sz="2400" dirty="0">
              <a:latin typeface="Chalkduster"/>
              <a:cs typeface="Chalkduster"/>
            </a:endParaRPr>
          </a:p>
          <a:p>
            <a:r>
              <a:rPr lang="en-US" sz="2400" dirty="0" smtClean="0">
                <a:latin typeface="Chalkduster"/>
                <a:cs typeface="Chalkduster"/>
              </a:rPr>
              <a:t>s. 348 B &amp; E (as charged)</a:t>
            </a:r>
            <a:endParaRPr lang="en-US" sz="2400" dirty="0">
              <a:latin typeface="Chalkduster"/>
              <a:cs typeface="Chalkduster"/>
            </a:endParaRPr>
          </a:p>
        </p:txBody>
      </p:sp>
      <p:sp>
        <p:nvSpPr>
          <p:cNvPr id="3" name="TextBox 2"/>
          <p:cNvSpPr txBox="1"/>
          <p:nvPr/>
        </p:nvSpPr>
        <p:spPr>
          <a:xfrm>
            <a:off x="4150908" y="3035953"/>
            <a:ext cx="4460497" cy="1569660"/>
          </a:xfrm>
          <a:prstGeom prst="rect">
            <a:avLst/>
          </a:prstGeom>
          <a:noFill/>
        </p:spPr>
        <p:txBody>
          <a:bodyPr wrap="none" rtlCol="0">
            <a:spAutoFit/>
          </a:bodyPr>
          <a:lstStyle/>
          <a:p>
            <a:r>
              <a:rPr lang="en-US" sz="2400" dirty="0" smtClean="0">
                <a:latin typeface="Chalkduster"/>
                <a:cs typeface="Chalkduster"/>
              </a:rPr>
              <a:t>s. 349 Unlawfully </a:t>
            </a:r>
          </a:p>
          <a:p>
            <a:r>
              <a:rPr lang="en-US" sz="2400" dirty="0" smtClean="0">
                <a:latin typeface="Chalkduster"/>
                <a:cs typeface="Chalkduster"/>
              </a:rPr>
              <a:t>in a</a:t>
            </a:r>
            <a:r>
              <a:rPr lang="en-US" sz="2400" dirty="0">
                <a:latin typeface="Chalkduster"/>
                <a:cs typeface="Chalkduster"/>
              </a:rPr>
              <a:t> </a:t>
            </a:r>
            <a:r>
              <a:rPr lang="en-US" sz="2400" dirty="0" smtClean="0">
                <a:latin typeface="Chalkduster"/>
                <a:cs typeface="Chalkduster"/>
              </a:rPr>
              <a:t>Dwelling</a:t>
            </a:r>
          </a:p>
          <a:p>
            <a:r>
              <a:rPr lang="en-US" sz="2400" dirty="0" smtClean="0">
                <a:latin typeface="Chalkduster"/>
                <a:cs typeface="Chalkduster"/>
              </a:rPr>
              <a:t>(additional count, </a:t>
            </a:r>
          </a:p>
          <a:p>
            <a:r>
              <a:rPr lang="en-US" sz="2400" dirty="0" smtClean="0">
                <a:latin typeface="Chalkduster"/>
                <a:cs typeface="Chalkduster"/>
              </a:rPr>
              <a:t>not on the information) </a:t>
            </a:r>
            <a:endParaRPr lang="en-US" sz="2400" dirty="0">
              <a:latin typeface="Chalkduster"/>
              <a:cs typeface="Chalkduster"/>
            </a:endParaRPr>
          </a:p>
        </p:txBody>
      </p:sp>
    </p:spTree>
    <p:extLst>
      <p:ext uri="{BB962C8B-B14F-4D97-AF65-F5344CB8AC3E}">
        <p14:creationId xmlns:p14="http://schemas.microsoft.com/office/powerpoint/2010/main" val="20317191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m bald guy.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7108" y="356258"/>
            <a:ext cx="3275322" cy="6014419"/>
          </a:xfrm>
          <a:prstGeom prst="rect">
            <a:avLst/>
          </a:prstGeom>
        </p:spPr>
      </p:pic>
      <p:grpSp>
        <p:nvGrpSpPr>
          <p:cNvPr id="7" name="Group 6"/>
          <p:cNvGrpSpPr/>
          <p:nvPr/>
        </p:nvGrpSpPr>
        <p:grpSpPr>
          <a:xfrm>
            <a:off x="5286111" y="300347"/>
            <a:ext cx="1920739" cy="1632628"/>
            <a:chOff x="4695234" y="4635"/>
            <a:chExt cx="1920739" cy="1632628"/>
          </a:xfrm>
        </p:grpSpPr>
        <p:pic>
          <p:nvPicPr>
            <p:cNvPr id="8" name="Picture 7" descr="cartoon-thought-bubble-m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5234" y="4635"/>
              <a:ext cx="1920739" cy="1632628"/>
            </a:xfrm>
            <a:prstGeom prst="rect">
              <a:avLst/>
            </a:prstGeom>
          </p:spPr>
        </p:pic>
        <p:sp>
          <p:nvSpPr>
            <p:cNvPr id="9" name="TextBox 8"/>
            <p:cNvSpPr txBox="1"/>
            <p:nvPr/>
          </p:nvSpPr>
          <p:spPr>
            <a:xfrm>
              <a:off x="5051553" y="560648"/>
              <a:ext cx="1208101" cy="461665"/>
            </a:xfrm>
            <a:prstGeom prst="rect">
              <a:avLst/>
            </a:prstGeom>
            <a:noFill/>
          </p:spPr>
          <p:txBody>
            <a:bodyPr wrap="square" rtlCol="0">
              <a:spAutoFit/>
            </a:bodyPr>
            <a:lstStyle/>
            <a:p>
              <a:r>
                <a:rPr lang="en-US" sz="2400" dirty="0" smtClean="0">
                  <a:solidFill>
                    <a:schemeClr val="bg2">
                      <a:lumMod val="50000"/>
                    </a:schemeClr>
                  </a:solidFill>
                  <a:latin typeface="Comic Sans MS Bold" pitchFamily="66" charset="0"/>
                  <a:cs typeface="Chalkduster"/>
                </a:rPr>
                <a:t>WTF</a:t>
              </a:r>
              <a:r>
                <a:rPr lang="en-US" sz="2400" dirty="0" smtClean="0">
                  <a:latin typeface="Comic Sans MS Bold" pitchFamily="66" charset="0"/>
                  <a:cs typeface="Chalkduster"/>
                </a:rPr>
                <a:t>?</a:t>
              </a:r>
              <a:endParaRPr lang="en-US" sz="2400" dirty="0">
                <a:latin typeface="Comic Sans MS Bold" pitchFamily="66" charset="0"/>
                <a:cs typeface="Chalkduster"/>
              </a:endParaRPr>
            </a:p>
          </p:txBody>
        </p:sp>
      </p:grpSp>
    </p:spTree>
    <p:extLst>
      <p:ext uri="{BB962C8B-B14F-4D97-AF65-F5344CB8AC3E}">
        <p14:creationId xmlns:p14="http://schemas.microsoft.com/office/powerpoint/2010/main" val="176902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F6BBB5"/>
                </a:solidFill>
                <a:latin typeface="Cooper Black" pitchFamily="18" charset="0"/>
              </a:rPr>
              <a:t>Your Goal: Committal</a:t>
            </a:r>
            <a:endParaRPr lang="en-CA" dirty="0"/>
          </a:p>
        </p:txBody>
      </p:sp>
      <p:sp>
        <p:nvSpPr>
          <p:cNvPr id="3" name="Content Placeholder 2"/>
          <p:cNvSpPr>
            <a:spLocks noGrp="1"/>
          </p:cNvSpPr>
          <p:nvPr>
            <p:ph idx="1"/>
          </p:nvPr>
        </p:nvSpPr>
        <p:spPr/>
        <p:txBody>
          <a:bodyPr>
            <a:normAutofit/>
          </a:bodyPr>
          <a:lstStyle/>
          <a:p>
            <a:r>
              <a:rPr lang="en-CA" dirty="0" smtClean="0"/>
              <a:t>Step 5: Present your evidence and argue committal! </a:t>
            </a:r>
          </a:p>
          <a:p>
            <a:pPr lvl="1"/>
            <a:r>
              <a:rPr lang="en-CA" dirty="0" smtClean="0"/>
              <a:t>Keep your ears peeled for the ultimate defence(s)</a:t>
            </a:r>
          </a:p>
          <a:p>
            <a:pPr lvl="1"/>
            <a:r>
              <a:rPr lang="en-CA" dirty="0" smtClean="0"/>
              <a:t>Assess your opponent’s style to prep witnesses for trial (especially if there are co-accused – order of indictment)</a:t>
            </a:r>
          </a:p>
          <a:p>
            <a:pPr lvl="1"/>
            <a:r>
              <a:rPr lang="en-CA" dirty="0" smtClean="0"/>
              <a:t>Be prepared to argue extra counts if discovered (ss. 548, 574)</a:t>
            </a:r>
            <a:endParaRPr lang="en-CA" dirty="0"/>
          </a:p>
        </p:txBody>
      </p:sp>
    </p:spTree>
    <p:extLst>
      <p:ext uri="{BB962C8B-B14F-4D97-AF65-F5344CB8AC3E}">
        <p14:creationId xmlns:p14="http://schemas.microsoft.com/office/powerpoint/2010/main" val="23375730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omic Sans MS Bold"/>
                <a:cs typeface="Comic Sans MS Bold"/>
              </a:rPr>
              <a:t>Chapter 4</a:t>
            </a:r>
            <a:br>
              <a:rPr lang="en-US" dirty="0" smtClean="0">
                <a:latin typeface="Comic Sans MS Bold"/>
                <a:cs typeface="Comic Sans MS Bold"/>
              </a:rPr>
            </a:br>
            <a:endParaRPr lang="en-US" dirty="0">
              <a:latin typeface="Comic Sans MS Bold"/>
              <a:cs typeface="Comic Sans MS Bold"/>
            </a:endParaRPr>
          </a:p>
        </p:txBody>
      </p:sp>
      <p:sp>
        <p:nvSpPr>
          <p:cNvPr id="3" name="Subtitle 2"/>
          <p:cNvSpPr>
            <a:spLocks noGrp="1"/>
          </p:cNvSpPr>
          <p:nvPr>
            <p:ph type="subTitle" idx="1"/>
          </p:nvPr>
        </p:nvSpPr>
        <p:spPr/>
        <p:txBody>
          <a:bodyPr>
            <a:normAutofit/>
          </a:bodyPr>
          <a:lstStyle/>
          <a:p>
            <a:r>
              <a:rPr lang="en-US" sz="4800" dirty="0" smtClean="0">
                <a:latin typeface="Comic Sans MS Bold" pitchFamily="66" charset="0"/>
                <a:cs typeface="Chalkduster"/>
              </a:rPr>
              <a:t>Off to SCJ</a:t>
            </a:r>
            <a:endParaRPr lang="en-US" sz="4800" dirty="0">
              <a:latin typeface="Comic Sans MS Bold" pitchFamily="66" charset="0"/>
              <a:cs typeface="Chalkduster"/>
            </a:endParaRPr>
          </a:p>
        </p:txBody>
      </p:sp>
    </p:spTree>
    <p:extLst>
      <p:ext uri="{BB962C8B-B14F-4D97-AF65-F5344CB8AC3E}">
        <p14:creationId xmlns:p14="http://schemas.microsoft.com/office/powerpoint/2010/main" val="14586445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59632" y="1844824"/>
            <a:ext cx="6199931" cy="3970318"/>
          </a:xfrm>
          <a:prstGeom prst="rect">
            <a:avLst/>
          </a:prstGeom>
          <a:noFill/>
        </p:spPr>
        <p:txBody>
          <a:bodyPr wrap="square" rtlCol="0">
            <a:spAutoFit/>
          </a:bodyPr>
          <a:lstStyle/>
          <a:p>
            <a:r>
              <a:rPr lang="en-US" sz="3600" dirty="0">
                <a:latin typeface="Comic Sans MS Bold" pitchFamily="66" charset="0"/>
                <a:cs typeface="Chalkduster"/>
              </a:rPr>
              <a:t>I</a:t>
            </a:r>
            <a:r>
              <a:rPr lang="en-US" sz="3600" dirty="0" smtClean="0">
                <a:latin typeface="Comic Sans MS Bold" pitchFamily="66" charset="0"/>
                <a:cs typeface="Chalkduster"/>
              </a:rPr>
              <a:t>ndictment</a:t>
            </a:r>
          </a:p>
          <a:p>
            <a:r>
              <a:rPr lang="en-US" sz="3600" dirty="0">
                <a:latin typeface="Comic Sans MS Bold" pitchFamily="66" charset="0"/>
                <a:cs typeface="Chalkduster"/>
              </a:rPr>
              <a:t>	</a:t>
            </a:r>
            <a:endParaRPr lang="en-US" sz="3600" dirty="0" smtClean="0">
              <a:latin typeface="Comic Sans MS Bold" pitchFamily="66" charset="0"/>
              <a:cs typeface="Chalkduster"/>
            </a:endParaRPr>
          </a:p>
          <a:p>
            <a:r>
              <a:rPr lang="en-US" sz="3600" dirty="0" smtClean="0">
                <a:latin typeface="Comic Sans MS Bold" pitchFamily="66" charset="0"/>
                <a:cs typeface="Chalkduster"/>
              </a:rPr>
              <a:t>PH Report</a:t>
            </a:r>
          </a:p>
          <a:p>
            <a:endParaRPr lang="en-US" sz="3600" dirty="0">
              <a:latin typeface="Comic Sans MS Bold" pitchFamily="66" charset="0"/>
              <a:cs typeface="Chalkduster"/>
            </a:endParaRPr>
          </a:p>
          <a:p>
            <a:r>
              <a:rPr lang="en-US" sz="3600" dirty="0" smtClean="0">
                <a:latin typeface="Comic Sans MS Bold" pitchFamily="66" charset="0"/>
                <a:cs typeface="Chalkduster"/>
              </a:rPr>
              <a:t>SCJ PT Report</a:t>
            </a:r>
          </a:p>
          <a:p>
            <a:endParaRPr lang="en-US" sz="3600" dirty="0">
              <a:latin typeface="Comic Sans MS Bold" pitchFamily="66" charset="0"/>
              <a:cs typeface="Chalkduster"/>
            </a:endParaRPr>
          </a:p>
          <a:p>
            <a:r>
              <a:rPr lang="en-US" sz="3600" dirty="0" smtClean="0">
                <a:latin typeface="Comic Sans MS Bold" pitchFamily="66" charset="0"/>
                <a:cs typeface="Chalkduster"/>
              </a:rPr>
              <a:t>Assignment Court Memo</a:t>
            </a:r>
          </a:p>
        </p:txBody>
      </p:sp>
      <p:sp>
        <p:nvSpPr>
          <p:cNvPr id="6" name="TextBox 5"/>
          <p:cNvSpPr txBox="1"/>
          <p:nvPr/>
        </p:nvSpPr>
        <p:spPr>
          <a:xfrm>
            <a:off x="3345507" y="420937"/>
            <a:ext cx="2223686" cy="830997"/>
          </a:xfrm>
          <a:prstGeom prst="rect">
            <a:avLst/>
          </a:prstGeom>
          <a:noFill/>
        </p:spPr>
        <p:txBody>
          <a:bodyPr wrap="none" rtlCol="0">
            <a:spAutoFit/>
          </a:bodyPr>
          <a:lstStyle/>
          <a:p>
            <a:r>
              <a:rPr lang="en-US" sz="4800" dirty="0" smtClean="0">
                <a:latin typeface="Comic Sans MS Bold" pitchFamily="66" charset="0"/>
                <a:cs typeface="Chalkduster"/>
              </a:rPr>
              <a:t>Forms </a:t>
            </a:r>
            <a:endParaRPr lang="en-US" sz="4800" dirty="0">
              <a:latin typeface="Comic Sans MS Bold" pitchFamily="66" charset="0"/>
              <a:cs typeface="Chalkduster"/>
            </a:endParaRPr>
          </a:p>
        </p:txBody>
      </p:sp>
    </p:spTree>
    <p:extLst>
      <p:ext uri="{BB962C8B-B14F-4D97-AF65-F5344CB8AC3E}">
        <p14:creationId xmlns:p14="http://schemas.microsoft.com/office/powerpoint/2010/main" val="30084814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3528" y="1052736"/>
            <a:ext cx="8600431" cy="5693866"/>
          </a:xfrm>
          <a:prstGeom prst="rect">
            <a:avLst/>
          </a:prstGeom>
          <a:noFill/>
        </p:spPr>
        <p:txBody>
          <a:bodyPr wrap="none" rtlCol="0">
            <a:spAutoFit/>
          </a:bodyPr>
          <a:lstStyle/>
          <a:p>
            <a:endParaRPr lang="en-US" sz="2800" dirty="0" smtClean="0">
              <a:latin typeface="Comic Sans MS Bold" pitchFamily="66" charset="0"/>
              <a:cs typeface="Chalkduster"/>
            </a:endParaRPr>
          </a:p>
          <a:p>
            <a:r>
              <a:rPr lang="en-US" sz="2800" dirty="0" smtClean="0">
                <a:latin typeface="Comic Sans MS Bold" pitchFamily="66" charset="0"/>
                <a:cs typeface="Chalkduster"/>
              </a:rPr>
              <a:t>The indictment</a:t>
            </a:r>
          </a:p>
          <a:p>
            <a:endParaRPr lang="en-US" sz="2800" dirty="0" smtClean="0">
              <a:latin typeface="Comic Sans MS Bold" pitchFamily="66" charset="0"/>
              <a:cs typeface="Chalkduster"/>
            </a:endParaRPr>
          </a:p>
          <a:p>
            <a:r>
              <a:rPr lang="en-US" sz="2800" dirty="0">
                <a:latin typeface="Comic Sans MS Bold" pitchFamily="66" charset="0"/>
                <a:cs typeface="Chalkduster"/>
              </a:rPr>
              <a:t>	</a:t>
            </a:r>
            <a:r>
              <a:rPr lang="en-US" sz="2800" dirty="0" smtClean="0">
                <a:latin typeface="Comic Sans MS Bold" pitchFamily="66" charset="0"/>
                <a:cs typeface="Chalkduster"/>
              </a:rPr>
              <a:t>- check the wording &amp; spelling</a:t>
            </a:r>
          </a:p>
          <a:p>
            <a:endParaRPr lang="en-US" sz="2800" dirty="0" smtClean="0">
              <a:latin typeface="Comic Sans MS Bold" pitchFamily="66" charset="0"/>
              <a:cs typeface="Chalkduster"/>
            </a:endParaRPr>
          </a:p>
          <a:p>
            <a:r>
              <a:rPr lang="en-US" sz="2800" dirty="0">
                <a:latin typeface="Comic Sans MS Bold" pitchFamily="66" charset="0"/>
                <a:cs typeface="Chalkduster"/>
              </a:rPr>
              <a:t>	</a:t>
            </a:r>
            <a:r>
              <a:rPr lang="en-US" sz="2800" dirty="0" smtClean="0">
                <a:latin typeface="Comic Sans MS Bold" pitchFamily="66" charset="0"/>
                <a:cs typeface="Chalkduster"/>
              </a:rPr>
              <a:t>- make sure new charges have been added</a:t>
            </a:r>
          </a:p>
          <a:p>
            <a:endParaRPr lang="en-US" sz="2800" dirty="0" smtClean="0">
              <a:latin typeface="Comic Sans MS Bold" pitchFamily="66" charset="0"/>
              <a:cs typeface="Chalkduster"/>
            </a:endParaRPr>
          </a:p>
          <a:p>
            <a:r>
              <a:rPr lang="en-US" sz="2800" dirty="0">
                <a:latin typeface="Comic Sans MS Bold" pitchFamily="66" charset="0"/>
                <a:cs typeface="Chalkduster"/>
              </a:rPr>
              <a:t>	</a:t>
            </a:r>
            <a:r>
              <a:rPr lang="en-US" sz="2800" dirty="0" smtClean="0">
                <a:latin typeface="Comic Sans MS Bold" pitchFamily="66" charset="0"/>
                <a:cs typeface="Chalkduster"/>
              </a:rPr>
              <a:t>- discharged counts have been removed</a:t>
            </a:r>
          </a:p>
          <a:p>
            <a:endParaRPr lang="en-US" sz="2800" dirty="0" smtClean="0">
              <a:latin typeface="Comic Sans MS Bold" pitchFamily="66" charset="0"/>
              <a:cs typeface="Chalkduster"/>
            </a:endParaRPr>
          </a:p>
          <a:p>
            <a:r>
              <a:rPr lang="en-US" sz="2800" dirty="0">
                <a:latin typeface="Comic Sans MS Bold" pitchFamily="66" charset="0"/>
                <a:cs typeface="Chalkduster"/>
              </a:rPr>
              <a:t>	</a:t>
            </a:r>
            <a:r>
              <a:rPr lang="en-US" sz="2800" dirty="0" smtClean="0">
                <a:latin typeface="Comic Sans MS Bold" pitchFamily="66" charset="0"/>
                <a:cs typeface="Chalkduster"/>
              </a:rPr>
              <a:t>- consider removing breaches</a:t>
            </a:r>
          </a:p>
          <a:p>
            <a:endParaRPr lang="en-US" sz="2800" dirty="0" smtClean="0">
              <a:latin typeface="Comic Sans MS Bold" pitchFamily="66" charset="0"/>
              <a:cs typeface="Chalkduster"/>
            </a:endParaRPr>
          </a:p>
          <a:p>
            <a:r>
              <a:rPr lang="en-US" sz="2800" dirty="0">
                <a:latin typeface="Comic Sans MS Bold" pitchFamily="66" charset="0"/>
                <a:cs typeface="Chalkduster"/>
              </a:rPr>
              <a:t>	</a:t>
            </a:r>
            <a:r>
              <a:rPr lang="en-US" sz="2800" dirty="0" smtClean="0">
                <a:latin typeface="Comic Sans MS Bold" pitchFamily="66" charset="0"/>
                <a:cs typeface="Chalkduster"/>
              </a:rPr>
              <a:t>- consider removing counts </a:t>
            </a:r>
          </a:p>
          <a:p>
            <a:r>
              <a:rPr lang="en-US" sz="2800" dirty="0">
                <a:latin typeface="Comic Sans MS Bold" pitchFamily="66" charset="0"/>
                <a:cs typeface="Chalkduster"/>
              </a:rPr>
              <a:t>	</a:t>
            </a:r>
            <a:r>
              <a:rPr lang="en-US" sz="2800" dirty="0" smtClean="0">
                <a:latin typeface="Comic Sans MS Bold" pitchFamily="66" charset="0"/>
                <a:cs typeface="Chalkduster"/>
              </a:rPr>
              <a:t>	to simplify the indictment</a:t>
            </a:r>
            <a:endParaRPr lang="en-US" sz="2800" dirty="0">
              <a:latin typeface="Comic Sans MS Bold" pitchFamily="66" charset="0"/>
              <a:cs typeface="Chalkduster"/>
            </a:endParaRPr>
          </a:p>
        </p:txBody>
      </p:sp>
      <p:sp>
        <p:nvSpPr>
          <p:cNvPr id="6" name="TextBox 5"/>
          <p:cNvSpPr txBox="1"/>
          <p:nvPr/>
        </p:nvSpPr>
        <p:spPr>
          <a:xfrm>
            <a:off x="3345507" y="420937"/>
            <a:ext cx="2223686" cy="830997"/>
          </a:xfrm>
          <a:prstGeom prst="rect">
            <a:avLst/>
          </a:prstGeom>
          <a:noFill/>
        </p:spPr>
        <p:txBody>
          <a:bodyPr wrap="none" rtlCol="0">
            <a:spAutoFit/>
          </a:bodyPr>
          <a:lstStyle/>
          <a:p>
            <a:r>
              <a:rPr lang="en-US" sz="4800" dirty="0" smtClean="0">
                <a:latin typeface="Comic Sans MS Bold" pitchFamily="66" charset="0"/>
                <a:cs typeface="Chalkduster"/>
              </a:rPr>
              <a:t>Forms </a:t>
            </a:r>
            <a:endParaRPr lang="en-US" sz="4800" dirty="0">
              <a:latin typeface="Comic Sans MS Bold" pitchFamily="66" charset="0"/>
              <a:cs typeface="Chalkduster"/>
            </a:endParaRPr>
          </a:p>
        </p:txBody>
      </p:sp>
    </p:spTree>
    <p:extLst>
      <p:ext uri="{BB962C8B-B14F-4D97-AF65-F5344CB8AC3E}">
        <p14:creationId xmlns:p14="http://schemas.microsoft.com/office/powerpoint/2010/main" val="17904826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29308" y="975843"/>
            <a:ext cx="7419019" cy="6001643"/>
          </a:xfrm>
          <a:prstGeom prst="rect">
            <a:avLst/>
          </a:prstGeom>
          <a:noFill/>
        </p:spPr>
        <p:txBody>
          <a:bodyPr wrap="none" rtlCol="0">
            <a:spAutoFit/>
          </a:bodyPr>
          <a:lstStyle/>
          <a:p>
            <a:endParaRPr lang="en-US" sz="2400" dirty="0" smtClean="0">
              <a:latin typeface="Comic Sans MS Bold" pitchFamily="66" charset="0"/>
              <a:cs typeface="Chalkduster"/>
            </a:endParaRPr>
          </a:p>
          <a:p>
            <a:r>
              <a:rPr lang="en-US" sz="2400" dirty="0" smtClean="0">
                <a:latin typeface="Comic Sans MS Bold" pitchFamily="66" charset="0"/>
                <a:cs typeface="Chalkduster"/>
              </a:rPr>
              <a:t>The PH Report</a:t>
            </a:r>
          </a:p>
          <a:p>
            <a:r>
              <a:rPr lang="en-US" sz="2400" dirty="0">
                <a:latin typeface="Comic Sans MS Bold" pitchFamily="66" charset="0"/>
                <a:cs typeface="Chalkduster"/>
              </a:rPr>
              <a:t>	</a:t>
            </a:r>
            <a:endParaRPr lang="en-US" sz="2400" dirty="0" smtClean="0">
              <a:latin typeface="Comic Sans MS Bold" pitchFamily="66" charset="0"/>
              <a:cs typeface="Chalkduster"/>
            </a:endParaRPr>
          </a:p>
          <a:p>
            <a:r>
              <a:rPr lang="en-US" sz="2400" dirty="0">
                <a:latin typeface="Comic Sans MS Bold" pitchFamily="66" charset="0"/>
                <a:cs typeface="Chalkduster"/>
              </a:rPr>
              <a:t>	</a:t>
            </a:r>
            <a:r>
              <a:rPr lang="en-US" sz="2400" dirty="0" smtClean="0">
                <a:latin typeface="Comic Sans MS Bold" pitchFamily="66" charset="0"/>
                <a:cs typeface="Chalkduster"/>
              </a:rPr>
              <a:t>- internal (</a:t>
            </a:r>
            <a:r>
              <a:rPr lang="en-US" sz="2400" dirty="0" err="1" smtClean="0">
                <a:latin typeface="Comic Sans MS Bold" pitchFamily="66" charset="0"/>
                <a:cs typeface="Chalkduster"/>
              </a:rPr>
              <a:t>ie</a:t>
            </a:r>
            <a:r>
              <a:rPr lang="en-US" sz="2400" dirty="0" smtClean="0">
                <a:latin typeface="Comic Sans MS Bold" pitchFamily="66" charset="0"/>
                <a:cs typeface="Chalkduster"/>
              </a:rPr>
              <a:t> work product privileged)</a:t>
            </a:r>
          </a:p>
          <a:p>
            <a:endParaRPr lang="en-US" sz="2400" dirty="0">
              <a:latin typeface="Comic Sans MS Bold" pitchFamily="66" charset="0"/>
              <a:cs typeface="Chalkduster"/>
            </a:endParaRPr>
          </a:p>
          <a:p>
            <a:r>
              <a:rPr lang="en-US" sz="2400" dirty="0" smtClean="0">
                <a:latin typeface="Comic Sans MS Bold" pitchFamily="66" charset="0"/>
                <a:cs typeface="Chalkduster"/>
              </a:rPr>
              <a:t>	- assessment of the strength of the case</a:t>
            </a:r>
          </a:p>
          <a:p>
            <a:endParaRPr lang="en-US" sz="2400" dirty="0">
              <a:latin typeface="Comic Sans MS Bold" pitchFamily="66" charset="0"/>
              <a:cs typeface="Chalkduster"/>
            </a:endParaRPr>
          </a:p>
          <a:p>
            <a:r>
              <a:rPr lang="en-US" sz="2400" dirty="0" smtClean="0">
                <a:latin typeface="Comic Sans MS Bold" pitchFamily="66" charset="0"/>
                <a:cs typeface="Chalkduster"/>
              </a:rPr>
              <a:t>	- appropriate resolution position</a:t>
            </a:r>
          </a:p>
          <a:p>
            <a:endParaRPr lang="en-US" sz="2400" dirty="0">
              <a:latin typeface="Comic Sans MS Bold" pitchFamily="66" charset="0"/>
              <a:cs typeface="Chalkduster"/>
            </a:endParaRPr>
          </a:p>
          <a:p>
            <a:r>
              <a:rPr lang="en-US" sz="2400" dirty="0" smtClean="0">
                <a:latin typeface="Comic Sans MS Bold" pitchFamily="66" charset="0"/>
                <a:cs typeface="Chalkduster"/>
              </a:rPr>
              <a:t>	- trial readiness </a:t>
            </a:r>
          </a:p>
          <a:p>
            <a:pPr marL="1200150" lvl="2" indent="-285750">
              <a:buFont typeface="Arial"/>
              <a:buChar char="•"/>
            </a:pPr>
            <a:r>
              <a:rPr lang="en-US" sz="2400" dirty="0" smtClean="0">
                <a:latin typeface="Comic Sans MS Bold" pitchFamily="66" charset="0"/>
                <a:cs typeface="Chalkduster"/>
              </a:rPr>
              <a:t>Witnesses to call</a:t>
            </a:r>
          </a:p>
          <a:p>
            <a:pPr marL="1200150" lvl="2" indent="-285750">
              <a:buFont typeface="Arial"/>
              <a:buChar char="•"/>
            </a:pPr>
            <a:r>
              <a:rPr lang="en-US" sz="2400" dirty="0" smtClean="0">
                <a:latin typeface="Comic Sans MS Bold" pitchFamily="66" charset="0"/>
                <a:cs typeface="Chalkduster"/>
              </a:rPr>
              <a:t>Length of time for trial</a:t>
            </a:r>
          </a:p>
          <a:p>
            <a:pPr marL="1200150" lvl="2" indent="-285750">
              <a:buFont typeface="Arial"/>
              <a:buChar char="•"/>
            </a:pPr>
            <a:r>
              <a:rPr lang="en-US" sz="2400" dirty="0" smtClean="0">
                <a:latin typeface="Comic Sans MS Bold" pitchFamily="66" charset="0"/>
                <a:cs typeface="Chalkduster"/>
              </a:rPr>
              <a:t>Status of videos, transcripts, </a:t>
            </a:r>
            <a:r>
              <a:rPr lang="en-US" sz="2400" dirty="0" err="1" smtClean="0">
                <a:latin typeface="Comic Sans MS Bold" pitchFamily="66" charset="0"/>
                <a:cs typeface="Chalkduster"/>
              </a:rPr>
              <a:t>etc</a:t>
            </a:r>
            <a:r>
              <a:rPr lang="en-US" sz="2400" dirty="0" smtClean="0">
                <a:latin typeface="Comic Sans MS Bold" pitchFamily="66" charset="0"/>
                <a:cs typeface="Chalkduster"/>
              </a:rPr>
              <a:t> </a:t>
            </a:r>
          </a:p>
          <a:p>
            <a:pPr lvl="2"/>
            <a:endParaRPr lang="en-US" sz="2400" dirty="0" smtClean="0">
              <a:latin typeface="Comic Sans MS Bold" pitchFamily="66" charset="0"/>
              <a:cs typeface="Chalkduster"/>
            </a:endParaRPr>
          </a:p>
          <a:p>
            <a:pPr lvl="1"/>
            <a:r>
              <a:rPr lang="en-US" sz="2400" dirty="0">
                <a:latin typeface="Comic Sans MS Bold" pitchFamily="66" charset="0"/>
                <a:cs typeface="Chalkduster"/>
              </a:rPr>
              <a:t>- </a:t>
            </a:r>
            <a:r>
              <a:rPr lang="en-US" sz="2400" dirty="0" smtClean="0">
                <a:latin typeface="Comic Sans MS Bold" pitchFamily="66" charset="0"/>
                <a:cs typeface="Chalkduster"/>
              </a:rPr>
              <a:t>Prepares the file so anyone can run it</a:t>
            </a:r>
            <a:endParaRPr lang="en-US" sz="2400" dirty="0">
              <a:latin typeface="Comic Sans MS Bold" pitchFamily="66" charset="0"/>
              <a:cs typeface="Chalkduster"/>
            </a:endParaRPr>
          </a:p>
          <a:p>
            <a:pPr lvl="2"/>
            <a:endParaRPr lang="en-US" sz="2400" dirty="0">
              <a:latin typeface="Comic Sans MS Bold" pitchFamily="66" charset="0"/>
              <a:cs typeface="Chalkduster"/>
            </a:endParaRPr>
          </a:p>
        </p:txBody>
      </p:sp>
      <p:sp>
        <p:nvSpPr>
          <p:cNvPr id="6" name="TextBox 5"/>
          <p:cNvSpPr txBox="1"/>
          <p:nvPr/>
        </p:nvSpPr>
        <p:spPr>
          <a:xfrm>
            <a:off x="3345507" y="420937"/>
            <a:ext cx="2223686" cy="830997"/>
          </a:xfrm>
          <a:prstGeom prst="rect">
            <a:avLst/>
          </a:prstGeom>
          <a:noFill/>
        </p:spPr>
        <p:txBody>
          <a:bodyPr wrap="none" rtlCol="0">
            <a:spAutoFit/>
          </a:bodyPr>
          <a:lstStyle/>
          <a:p>
            <a:r>
              <a:rPr lang="en-US" sz="4800" dirty="0" smtClean="0">
                <a:latin typeface="Comic Sans MS Bold" pitchFamily="66" charset="0"/>
                <a:cs typeface="Chalkduster"/>
              </a:rPr>
              <a:t>Forms </a:t>
            </a:r>
            <a:endParaRPr lang="en-US" sz="4800" dirty="0">
              <a:latin typeface="Comic Sans MS Bold" pitchFamily="66" charset="0"/>
              <a:cs typeface="Chalkduster"/>
            </a:endParaRPr>
          </a:p>
        </p:txBody>
      </p:sp>
    </p:spTree>
    <p:extLst>
      <p:ext uri="{BB962C8B-B14F-4D97-AF65-F5344CB8AC3E}">
        <p14:creationId xmlns:p14="http://schemas.microsoft.com/office/powerpoint/2010/main" val="6922939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67354" y="1112528"/>
            <a:ext cx="6987810" cy="5262979"/>
          </a:xfrm>
          <a:prstGeom prst="rect">
            <a:avLst/>
          </a:prstGeom>
          <a:noFill/>
        </p:spPr>
        <p:txBody>
          <a:bodyPr wrap="none" rtlCol="0">
            <a:spAutoFit/>
          </a:bodyPr>
          <a:lstStyle/>
          <a:p>
            <a:endParaRPr lang="en-US" sz="2400" dirty="0" smtClean="0">
              <a:latin typeface="Comic Sans MS Bold" pitchFamily="66" charset="0"/>
              <a:cs typeface="Chalkduster"/>
            </a:endParaRPr>
          </a:p>
          <a:p>
            <a:r>
              <a:rPr lang="en-US" sz="2400" dirty="0" smtClean="0">
                <a:latin typeface="Comic Sans MS Bold" pitchFamily="66" charset="0"/>
                <a:cs typeface="Chalkduster"/>
              </a:rPr>
              <a:t>The SCJ PT Report</a:t>
            </a:r>
          </a:p>
          <a:p>
            <a:r>
              <a:rPr lang="en-US" sz="2400" dirty="0">
                <a:latin typeface="Comic Sans MS Bold" pitchFamily="66" charset="0"/>
                <a:cs typeface="Chalkduster"/>
              </a:rPr>
              <a:t>	</a:t>
            </a:r>
            <a:endParaRPr lang="en-US" sz="2400" dirty="0" smtClean="0">
              <a:latin typeface="Comic Sans MS Bold" pitchFamily="66" charset="0"/>
              <a:cs typeface="Chalkduster"/>
            </a:endParaRPr>
          </a:p>
          <a:p>
            <a:r>
              <a:rPr lang="en-US" sz="2400" dirty="0">
                <a:latin typeface="Comic Sans MS Bold" pitchFamily="66" charset="0"/>
                <a:cs typeface="Chalkduster"/>
              </a:rPr>
              <a:t>	</a:t>
            </a:r>
            <a:r>
              <a:rPr lang="en-US" sz="2400" dirty="0" smtClean="0">
                <a:latin typeface="Comic Sans MS Bold" pitchFamily="66" charset="0"/>
                <a:cs typeface="Chalkduster"/>
              </a:rPr>
              <a:t>- prepared for the PT and Trial Judge</a:t>
            </a:r>
          </a:p>
          <a:p>
            <a:endParaRPr lang="en-US" sz="2400" dirty="0">
              <a:latin typeface="Comic Sans MS Bold" pitchFamily="66" charset="0"/>
              <a:cs typeface="Chalkduster"/>
            </a:endParaRPr>
          </a:p>
          <a:p>
            <a:r>
              <a:rPr lang="en-US" sz="2400" dirty="0" smtClean="0">
                <a:latin typeface="Comic Sans MS Bold" pitchFamily="66" charset="0"/>
                <a:cs typeface="Chalkduster"/>
              </a:rPr>
              <a:t>	- much information is from </a:t>
            </a:r>
            <a:r>
              <a:rPr lang="en-US" sz="2400" dirty="0" err="1" smtClean="0">
                <a:latin typeface="Comic Sans MS Bold" pitchFamily="66" charset="0"/>
                <a:cs typeface="Chalkduster"/>
              </a:rPr>
              <a:t>defence</a:t>
            </a:r>
            <a:endParaRPr lang="en-US" sz="2400" dirty="0" smtClean="0">
              <a:latin typeface="Comic Sans MS Bold" pitchFamily="66" charset="0"/>
              <a:cs typeface="Chalkduster"/>
            </a:endParaRPr>
          </a:p>
          <a:p>
            <a:endParaRPr lang="en-US" sz="2400" dirty="0">
              <a:latin typeface="Comic Sans MS Bold" pitchFamily="66" charset="0"/>
              <a:cs typeface="Chalkduster"/>
            </a:endParaRPr>
          </a:p>
          <a:p>
            <a:r>
              <a:rPr lang="en-US" sz="2400" dirty="0" smtClean="0">
                <a:latin typeface="Comic Sans MS Bold" pitchFamily="66" charset="0"/>
                <a:cs typeface="Chalkduster"/>
              </a:rPr>
              <a:t>	- often prepared jointly with </a:t>
            </a:r>
            <a:r>
              <a:rPr lang="en-US" sz="2400" dirty="0" err="1" smtClean="0">
                <a:latin typeface="Comic Sans MS Bold" pitchFamily="66" charset="0"/>
                <a:cs typeface="Chalkduster"/>
              </a:rPr>
              <a:t>defence</a:t>
            </a:r>
            <a:endParaRPr lang="en-US" sz="2400" dirty="0" smtClean="0">
              <a:latin typeface="Comic Sans MS Bold" pitchFamily="66" charset="0"/>
              <a:cs typeface="Chalkduster"/>
            </a:endParaRPr>
          </a:p>
          <a:p>
            <a:endParaRPr lang="en-US" sz="2400" dirty="0">
              <a:latin typeface="Comic Sans MS Bold" pitchFamily="66" charset="0"/>
              <a:cs typeface="Chalkduster"/>
            </a:endParaRPr>
          </a:p>
          <a:p>
            <a:r>
              <a:rPr lang="en-US" sz="2400" dirty="0" smtClean="0">
                <a:latin typeface="Comic Sans MS Bold" pitchFamily="66" charset="0"/>
                <a:cs typeface="Chalkduster"/>
              </a:rPr>
              <a:t>	- sets out expected trial issues</a:t>
            </a:r>
          </a:p>
          <a:p>
            <a:pPr marL="1200150" lvl="2" indent="-285750">
              <a:buFont typeface="Arial"/>
              <a:buChar char="•"/>
            </a:pPr>
            <a:r>
              <a:rPr lang="en-US" sz="2400" dirty="0" smtClean="0">
                <a:latin typeface="Comic Sans MS Bold" pitchFamily="66" charset="0"/>
                <a:cs typeface="Chalkduster"/>
              </a:rPr>
              <a:t>Number of witnesses</a:t>
            </a:r>
          </a:p>
          <a:p>
            <a:pPr marL="1200150" lvl="2" indent="-285750">
              <a:buFont typeface="Arial"/>
              <a:buChar char="•"/>
            </a:pPr>
            <a:r>
              <a:rPr lang="en-US" sz="2400" dirty="0" smtClean="0">
                <a:latin typeface="Comic Sans MS Bold" pitchFamily="66" charset="0"/>
                <a:cs typeface="Chalkduster"/>
              </a:rPr>
              <a:t>Length of trial</a:t>
            </a:r>
          </a:p>
          <a:p>
            <a:pPr marL="1200150" lvl="2" indent="-285750">
              <a:buFont typeface="Arial"/>
              <a:buChar char="•"/>
            </a:pPr>
            <a:r>
              <a:rPr lang="en-US" sz="2400" dirty="0" smtClean="0">
                <a:latin typeface="Comic Sans MS Bold" pitchFamily="66" charset="0"/>
                <a:cs typeface="Chalkduster"/>
              </a:rPr>
              <a:t>Whether similar fact evidence</a:t>
            </a:r>
          </a:p>
          <a:p>
            <a:pPr marL="1200150" lvl="2" indent="-285750">
              <a:buFont typeface="Arial"/>
              <a:buChar char="•"/>
            </a:pPr>
            <a:r>
              <a:rPr lang="en-US" sz="2400" dirty="0" smtClean="0">
                <a:latin typeface="Comic Sans MS Bold" pitchFamily="66" charset="0"/>
                <a:cs typeface="Chalkduster"/>
              </a:rPr>
              <a:t>Whether statement will be run</a:t>
            </a:r>
          </a:p>
        </p:txBody>
      </p:sp>
      <p:sp>
        <p:nvSpPr>
          <p:cNvPr id="6" name="TextBox 5"/>
          <p:cNvSpPr txBox="1"/>
          <p:nvPr/>
        </p:nvSpPr>
        <p:spPr>
          <a:xfrm>
            <a:off x="3345507" y="420937"/>
            <a:ext cx="2223686" cy="830997"/>
          </a:xfrm>
          <a:prstGeom prst="rect">
            <a:avLst/>
          </a:prstGeom>
          <a:noFill/>
        </p:spPr>
        <p:txBody>
          <a:bodyPr wrap="none" rtlCol="0">
            <a:spAutoFit/>
          </a:bodyPr>
          <a:lstStyle/>
          <a:p>
            <a:r>
              <a:rPr lang="en-US" sz="4800" dirty="0" smtClean="0">
                <a:latin typeface="Comic Sans MS Bold" pitchFamily="66" charset="0"/>
                <a:cs typeface="Chalkduster"/>
              </a:rPr>
              <a:t>Forms </a:t>
            </a:r>
            <a:endParaRPr lang="en-US" sz="4800" dirty="0">
              <a:latin typeface="Comic Sans MS Bold" pitchFamily="66" charset="0"/>
              <a:cs typeface="Chalkduster"/>
            </a:endParaRPr>
          </a:p>
        </p:txBody>
      </p:sp>
    </p:spTree>
    <p:extLst>
      <p:ext uri="{BB962C8B-B14F-4D97-AF65-F5344CB8AC3E}">
        <p14:creationId xmlns:p14="http://schemas.microsoft.com/office/powerpoint/2010/main" val="9203202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92612" y="1251934"/>
            <a:ext cx="5442516" cy="2677656"/>
          </a:xfrm>
          <a:prstGeom prst="rect">
            <a:avLst/>
          </a:prstGeom>
          <a:noFill/>
        </p:spPr>
        <p:txBody>
          <a:bodyPr wrap="none" rtlCol="0">
            <a:spAutoFit/>
          </a:bodyPr>
          <a:lstStyle/>
          <a:p>
            <a:endParaRPr lang="en-US" sz="2400" dirty="0" smtClean="0">
              <a:latin typeface="Comic Sans MS Bold" pitchFamily="66" charset="0"/>
              <a:cs typeface="Chalkduster"/>
            </a:endParaRPr>
          </a:p>
          <a:p>
            <a:r>
              <a:rPr lang="en-US" sz="2400" dirty="0" smtClean="0">
                <a:latin typeface="Comic Sans MS Bold" pitchFamily="66" charset="0"/>
                <a:cs typeface="Chalkduster"/>
              </a:rPr>
              <a:t>Assignment Court Memo</a:t>
            </a:r>
          </a:p>
          <a:p>
            <a:endParaRPr lang="en-US" sz="2400" dirty="0" smtClean="0">
              <a:latin typeface="Comic Sans MS Bold" pitchFamily="66" charset="0"/>
              <a:cs typeface="Chalkduster"/>
            </a:endParaRPr>
          </a:p>
          <a:p>
            <a:pPr lvl="2"/>
            <a:r>
              <a:rPr lang="en-US" sz="2400" dirty="0" smtClean="0">
                <a:latin typeface="Comic Sans MS Bold" pitchFamily="66" charset="0"/>
                <a:cs typeface="Chalkduster"/>
              </a:rPr>
              <a:t>- </a:t>
            </a:r>
            <a:r>
              <a:rPr lang="en-US" sz="2400" dirty="0">
                <a:latin typeface="Comic Sans MS Bold" pitchFamily="66" charset="0"/>
                <a:cs typeface="Chalkduster"/>
              </a:rPr>
              <a:t>give Sandy dates for PT’s </a:t>
            </a:r>
          </a:p>
          <a:p>
            <a:r>
              <a:rPr lang="en-US" sz="2400" dirty="0">
                <a:latin typeface="Comic Sans MS Bold" pitchFamily="66" charset="0"/>
                <a:cs typeface="Chalkduster"/>
              </a:rPr>
              <a:t>		and trial availability</a:t>
            </a:r>
          </a:p>
          <a:p>
            <a:pPr lvl="1"/>
            <a:endParaRPr lang="en-US" sz="2400" dirty="0">
              <a:latin typeface="Comic Sans MS Bold" pitchFamily="66" charset="0"/>
              <a:cs typeface="Chalkduster"/>
            </a:endParaRPr>
          </a:p>
          <a:p>
            <a:pPr lvl="2"/>
            <a:endParaRPr lang="en-US" sz="2400" dirty="0">
              <a:latin typeface="Comic Sans MS Bold" pitchFamily="66" charset="0"/>
              <a:cs typeface="Chalkduster"/>
            </a:endParaRPr>
          </a:p>
        </p:txBody>
      </p:sp>
      <p:sp>
        <p:nvSpPr>
          <p:cNvPr id="6" name="TextBox 5"/>
          <p:cNvSpPr txBox="1"/>
          <p:nvPr/>
        </p:nvSpPr>
        <p:spPr>
          <a:xfrm>
            <a:off x="3345507" y="420937"/>
            <a:ext cx="2223686" cy="830997"/>
          </a:xfrm>
          <a:prstGeom prst="rect">
            <a:avLst/>
          </a:prstGeom>
          <a:noFill/>
        </p:spPr>
        <p:txBody>
          <a:bodyPr wrap="none" rtlCol="0">
            <a:spAutoFit/>
          </a:bodyPr>
          <a:lstStyle/>
          <a:p>
            <a:r>
              <a:rPr lang="en-US" sz="4800" dirty="0" smtClean="0">
                <a:latin typeface="Comic Sans MS Bold" pitchFamily="66" charset="0"/>
                <a:cs typeface="Chalkduster"/>
              </a:rPr>
              <a:t>Forms </a:t>
            </a:r>
            <a:endParaRPr lang="en-US" sz="4800" dirty="0">
              <a:latin typeface="Comic Sans MS Bold" pitchFamily="66" charset="0"/>
              <a:cs typeface="Chalkduster"/>
            </a:endParaRPr>
          </a:p>
        </p:txBody>
      </p:sp>
    </p:spTree>
    <p:extLst>
      <p:ext uri="{BB962C8B-B14F-4D97-AF65-F5344CB8AC3E}">
        <p14:creationId xmlns:p14="http://schemas.microsoft.com/office/powerpoint/2010/main" val="35541135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92613" y="1533466"/>
            <a:ext cx="6691756" cy="3416320"/>
          </a:xfrm>
          <a:prstGeom prst="rect">
            <a:avLst/>
          </a:prstGeom>
          <a:noFill/>
        </p:spPr>
        <p:txBody>
          <a:bodyPr wrap="square" rtlCol="0">
            <a:spAutoFit/>
          </a:bodyPr>
          <a:lstStyle/>
          <a:p>
            <a:endParaRPr lang="en-US" sz="2400" dirty="0" smtClean="0">
              <a:latin typeface="Comic Sans MS Bold" pitchFamily="66" charset="0"/>
              <a:cs typeface="Chalkduster"/>
            </a:endParaRPr>
          </a:p>
          <a:p>
            <a:r>
              <a:rPr lang="en-US" sz="2400" dirty="0" smtClean="0">
                <a:latin typeface="Comic Sans MS Bold" pitchFamily="66" charset="0"/>
                <a:cs typeface="Chalkduster"/>
              </a:rPr>
              <a:t>Assignment Court</a:t>
            </a:r>
          </a:p>
          <a:p>
            <a:r>
              <a:rPr lang="en-US" sz="2400" dirty="0">
                <a:latin typeface="Comic Sans MS Bold" pitchFamily="66" charset="0"/>
                <a:cs typeface="Chalkduster"/>
              </a:rPr>
              <a:t>	</a:t>
            </a:r>
          </a:p>
          <a:p>
            <a:r>
              <a:rPr lang="en-US" sz="2400" dirty="0" smtClean="0">
                <a:latin typeface="Comic Sans MS Bold" pitchFamily="66" charset="0"/>
                <a:cs typeface="Chalkduster"/>
              </a:rPr>
              <a:t>SCJ PT</a:t>
            </a:r>
          </a:p>
          <a:p>
            <a:endParaRPr lang="en-US" sz="2400" dirty="0">
              <a:latin typeface="Comic Sans MS Bold" pitchFamily="66" charset="0"/>
              <a:cs typeface="Chalkduster"/>
            </a:endParaRPr>
          </a:p>
          <a:p>
            <a:r>
              <a:rPr lang="en-US" sz="2400" dirty="0" smtClean="0">
                <a:latin typeface="Comic Sans MS Bold" pitchFamily="66" charset="0"/>
                <a:cs typeface="Chalkduster"/>
              </a:rPr>
              <a:t>Trial Readiness Form due date</a:t>
            </a:r>
          </a:p>
          <a:p>
            <a:endParaRPr lang="en-US" sz="2400" dirty="0">
              <a:latin typeface="Comic Sans MS Bold" pitchFamily="66" charset="0"/>
              <a:cs typeface="Chalkduster"/>
            </a:endParaRPr>
          </a:p>
          <a:p>
            <a:r>
              <a:rPr lang="en-US" sz="2400" dirty="0" smtClean="0">
                <a:latin typeface="Comic Sans MS Bold" pitchFamily="66" charset="0"/>
                <a:cs typeface="Chalkduster"/>
              </a:rPr>
              <a:t>Trial Readiness Court								</a:t>
            </a:r>
            <a:endParaRPr lang="en-US" sz="2400" dirty="0">
              <a:latin typeface="Comic Sans MS Bold" pitchFamily="66" charset="0"/>
              <a:cs typeface="Chalkduster"/>
            </a:endParaRPr>
          </a:p>
        </p:txBody>
      </p:sp>
      <p:sp>
        <p:nvSpPr>
          <p:cNvPr id="6" name="TextBox 5"/>
          <p:cNvSpPr txBox="1"/>
          <p:nvPr/>
        </p:nvSpPr>
        <p:spPr>
          <a:xfrm>
            <a:off x="1703730" y="594040"/>
            <a:ext cx="5447325" cy="830997"/>
          </a:xfrm>
          <a:prstGeom prst="rect">
            <a:avLst/>
          </a:prstGeom>
          <a:noFill/>
        </p:spPr>
        <p:txBody>
          <a:bodyPr wrap="none" rtlCol="0">
            <a:spAutoFit/>
          </a:bodyPr>
          <a:lstStyle/>
          <a:p>
            <a:r>
              <a:rPr lang="en-US" sz="4800" dirty="0" smtClean="0">
                <a:latin typeface="Comic Sans MS Bold" pitchFamily="66" charset="0"/>
                <a:cs typeface="Chalkduster"/>
              </a:rPr>
              <a:t>Important Dates </a:t>
            </a:r>
            <a:endParaRPr lang="en-US" sz="4800" dirty="0">
              <a:latin typeface="Comic Sans MS Bold" pitchFamily="66" charset="0"/>
              <a:cs typeface="Chalkduster"/>
            </a:endParaRPr>
          </a:p>
        </p:txBody>
      </p:sp>
    </p:spTree>
    <p:extLst>
      <p:ext uri="{BB962C8B-B14F-4D97-AF65-F5344CB8AC3E}">
        <p14:creationId xmlns:p14="http://schemas.microsoft.com/office/powerpoint/2010/main" val="26824134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F6BBB5"/>
                </a:solidFill>
                <a:latin typeface="Cooper Black" pitchFamily="18" charset="0"/>
              </a:rPr>
              <a:t>Fun Facts</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If jointly charged and one accused wants a PH, everyone gets one! [s. 536(4.2)]</a:t>
            </a:r>
          </a:p>
          <a:p>
            <a:r>
              <a:rPr lang="en-CA" dirty="0" smtClean="0"/>
              <a:t>PH judge can permit the accused to leave [s. 537] AND if he absconds, PH judge can draw an adverse inference regarding his absence [s. 544]</a:t>
            </a:r>
          </a:p>
          <a:p>
            <a:r>
              <a:rPr lang="en-CA" dirty="0" smtClean="0"/>
              <a:t>If a witness refuses to testify, the PH judge can a warrant to have that person jailed for 8 clear days or a lesser adjournment unless there is a reasonable excuse [s. 545]</a:t>
            </a:r>
          </a:p>
          <a:p>
            <a:r>
              <a:rPr lang="en-CA" dirty="0" smtClean="0"/>
              <a:t>A judge can convert a trial of an indictable offence to a PH before defence evidence [s. 555] </a:t>
            </a:r>
          </a:p>
          <a:p>
            <a:endParaRPr lang="en-CA" dirty="0" smtClean="0"/>
          </a:p>
          <a:p>
            <a:endParaRPr lang="en-CA" dirty="0"/>
          </a:p>
          <a:p>
            <a:endParaRPr lang="en-CA" dirty="0"/>
          </a:p>
        </p:txBody>
      </p:sp>
    </p:spTree>
    <p:extLst>
      <p:ext uri="{BB962C8B-B14F-4D97-AF65-F5344CB8AC3E}">
        <p14:creationId xmlns:p14="http://schemas.microsoft.com/office/powerpoint/2010/main" val="23375730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solidFill>
                  <a:srgbClr val="F6BBB5"/>
                </a:solidFill>
                <a:latin typeface="Cooper Black" pitchFamily="18" charset="0"/>
              </a:rPr>
              <a:t>Re-Election</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a:t>s</a:t>
            </a:r>
            <a:r>
              <a:rPr lang="en-US" dirty="0" smtClean="0"/>
              <a:t>. 561 – Accused can re-elect anytime with our consent (Crown discretion reviewable only for abuse of process)</a:t>
            </a:r>
          </a:p>
          <a:p>
            <a:pPr lvl="1"/>
            <a:r>
              <a:rPr lang="en-US" dirty="0" smtClean="0"/>
              <a:t>If we do not consent, there are limits:</a:t>
            </a:r>
          </a:p>
          <a:p>
            <a:pPr lvl="2"/>
            <a:r>
              <a:rPr lang="en-US" dirty="0" smtClean="0"/>
              <a:t>Judge and jury to Judge alone or vice versa = has up to two weeks post-prelim to re-elect</a:t>
            </a:r>
          </a:p>
          <a:p>
            <a:pPr lvl="2"/>
            <a:r>
              <a:rPr lang="en-US" dirty="0" smtClean="0"/>
              <a:t>OCJ to SCJ(no prelim) or vice versa = has up to two weeks before the trial date to re-elect</a:t>
            </a:r>
          </a:p>
          <a:p>
            <a:pPr lvl="2"/>
            <a:r>
              <a:rPr lang="en-US" dirty="0" smtClean="0"/>
              <a:t>Notice must be in writing</a:t>
            </a:r>
          </a:p>
          <a:p>
            <a:pPr lvl="2"/>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solidFill>
                  <a:srgbClr val="F6BBB5"/>
                </a:solidFill>
                <a:latin typeface="Cooper Black" pitchFamily="18" charset="0"/>
              </a:rPr>
              <a:t>Appeal?</a:t>
            </a:r>
            <a:endParaRPr lang="en-US" dirty="0"/>
          </a:p>
        </p:txBody>
      </p:sp>
      <p:sp>
        <p:nvSpPr>
          <p:cNvPr id="3" name="Content Placeholder 2"/>
          <p:cNvSpPr>
            <a:spLocks noGrp="1"/>
          </p:cNvSpPr>
          <p:nvPr>
            <p:ph idx="1"/>
          </p:nvPr>
        </p:nvSpPr>
        <p:spPr/>
        <p:txBody>
          <a:bodyPr/>
          <a:lstStyle/>
          <a:p>
            <a:endParaRPr lang="en-US" dirty="0" smtClean="0"/>
          </a:p>
          <a:p>
            <a:r>
              <a:rPr lang="en-US" dirty="0" smtClean="0"/>
              <a:t>Extraordinary remedies required: </a:t>
            </a:r>
            <a:r>
              <a:rPr lang="en-US" i="1" dirty="0" smtClean="0"/>
              <a:t>certiorari</a:t>
            </a:r>
          </a:p>
          <a:p>
            <a:pPr lvl="1"/>
            <a:r>
              <a:rPr lang="en-US" dirty="0" err="1" smtClean="0"/>
              <a:t>Defence</a:t>
            </a:r>
            <a:r>
              <a:rPr lang="en-US" dirty="0" smtClean="0"/>
              <a:t> can apply to the SCJ to have the committal quashed </a:t>
            </a:r>
          </a:p>
          <a:p>
            <a:pPr lvl="1"/>
            <a:r>
              <a:rPr lang="en-US" dirty="0" smtClean="0"/>
              <a:t>We can also but it is trickier in that we must characterize the error as jurisdictional</a:t>
            </a:r>
          </a:p>
          <a:p>
            <a:pPr lvl="2"/>
            <a:r>
              <a:rPr lang="en-US" i="1" dirty="0" smtClean="0"/>
              <a:t>Is the failure to consider the whole of the evidence a jurisdictional error?</a:t>
            </a:r>
            <a:endParaRPr lang="en-US" i="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omic Sans MS Bold"/>
                <a:cs typeface="Comic Sans MS Bold"/>
              </a:rPr>
              <a:t>What Sarah and Rob Learned</a:t>
            </a:r>
            <a:endParaRPr lang="en-US" dirty="0">
              <a:latin typeface="Comic Sans MS Bold"/>
              <a:cs typeface="Comic Sans MS Bold"/>
            </a:endParaRPr>
          </a:p>
        </p:txBody>
      </p:sp>
      <p:sp>
        <p:nvSpPr>
          <p:cNvPr id="3" name="Subtitle 2"/>
          <p:cNvSpPr>
            <a:spLocks noGrp="1"/>
          </p:cNvSpPr>
          <p:nvPr>
            <p:ph type="subTitle" idx="1"/>
          </p:nvPr>
        </p:nvSpPr>
        <p:spPr/>
        <p:txBody>
          <a:bodyPr/>
          <a:lstStyle/>
          <a:p>
            <a:endParaRPr lang="en-US" dirty="0">
              <a:latin typeface="Chalkduster"/>
              <a:cs typeface="Chalkduster"/>
            </a:endParaRPr>
          </a:p>
        </p:txBody>
      </p:sp>
    </p:spTree>
    <p:extLst>
      <p:ext uri="{BB962C8B-B14F-4D97-AF65-F5344CB8AC3E}">
        <p14:creationId xmlns:p14="http://schemas.microsoft.com/office/powerpoint/2010/main" val="24522687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2.jpeg"/>
          <p:cNvPicPr>
            <a:picLocks noChangeAspect="1"/>
          </p:cNvPicPr>
          <p:nvPr/>
        </p:nvPicPr>
        <p:blipFill rotWithShape="1">
          <a:blip r:embed="rId2" cstate="print">
            <a:extLst>
              <a:ext uri="{28A0092B-C50C-407E-A947-70E740481C1C}">
                <a14:useLocalDpi xmlns:a14="http://schemas.microsoft.com/office/drawing/2010/main" val="0"/>
              </a:ext>
            </a:extLst>
          </a:blip>
          <a:srcRect l="4700" r="7889" b="7508"/>
          <a:stretch/>
        </p:blipFill>
        <p:spPr>
          <a:xfrm rot="5400000">
            <a:off x="4885705" y="1015439"/>
            <a:ext cx="4135716" cy="3282043"/>
          </a:xfrm>
          <a:prstGeom prst="rect">
            <a:avLst/>
          </a:prstGeom>
        </p:spPr>
      </p:pic>
      <p:pic>
        <p:nvPicPr>
          <p:cNvPr id="3" name="Picture 2" descr="image-1.jpe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04766" y="1115732"/>
            <a:ext cx="4217037" cy="3162778"/>
          </a:xfrm>
          <a:prstGeom prst="rect">
            <a:avLst/>
          </a:prstGeom>
        </p:spPr>
      </p:pic>
    </p:spTree>
    <p:extLst>
      <p:ext uri="{BB962C8B-B14F-4D97-AF65-F5344CB8AC3E}">
        <p14:creationId xmlns:p14="http://schemas.microsoft.com/office/powerpoint/2010/main" val="25151059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F6BBB5"/>
                </a:solidFill>
                <a:latin typeface="Cooper Black" pitchFamily="18" charset="0"/>
              </a:rPr>
              <a:t>Thank you!!</a:t>
            </a:r>
            <a:endParaRPr lang="en-US" dirty="0"/>
          </a:p>
        </p:txBody>
      </p:sp>
      <p:sp>
        <p:nvSpPr>
          <p:cNvPr id="3" name="Content Placeholder 2"/>
          <p:cNvSpPr>
            <a:spLocks noGrp="1"/>
          </p:cNvSpPr>
          <p:nvPr>
            <p:ph idx="1"/>
          </p:nvPr>
        </p:nvSpPr>
        <p:spPr/>
        <p:txBody>
          <a:bodyPr>
            <a:normAutofit/>
          </a:bodyPr>
          <a:lstStyle/>
          <a:p>
            <a:r>
              <a:rPr lang="en-US" dirty="0" err="1" smtClean="0"/>
              <a:t>Waddy</a:t>
            </a:r>
            <a:r>
              <a:rPr lang="en-US" dirty="0" smtClean="0"/>
              <a:t> – for enlightening us</a:t>
            </a:r>
          </a:p>
          <a:p>
            <a:r>
              <a:rPr lang="en-US" dirty="0" smtClean="0"/>
              <a:t>LTM – for her memo on committal which was plagiarized without shame</a:t>
            </a:r>
          </a:p>
          <a:p>
            <a:r>
              <a:rPr lang="en-US" dirty="0" smtClean="0"/>
              <a:t>MGM – for the slightly offensive artwork</a:t>
            </a:r>
          </a:p>
          <a:p>
            <a:r>
              <a:rPr lang="en-US" dirty="0" smtClean="0"/>
              <a:t>The Criminal Code </a:t>
            </a:r>
          </a:p>
          <a:p>
            <a:r>
              <a:rPr lang="en-US" dirty="0" err="1" smtClean="0"/>
              <a:t>CLDNet</a:t>
            </a:r>
            <a:endParaRPr lang="en-US" dirty="0" smtClean="0"/>
          </a:p>
          <a:p>
            <a:r>
              <a:rPr lang="en-US" dirty="0" smtClean="0"/>
              <a:t>Y’all – for listening </a:t>
            </a:r>
            <a:r>
              <a:rPr lang="en-US" dirty="0" smtClean="0">
                <a:sym typeface="Wingdings" pitchFamily="2" charset="2"/>
              </a:rPr>
              <a:t>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FFFFFF"/>
      </a:dk1>
      <a:lt1>
        <a:sysClr val="window" lastClr="FFFFFF"/>
      </a:lt1>
      <a:dk2>
        <a:srgbClr val="1F497D"/>
      </a:dk2>
      <a:lt2>
        <a:srgbClr val="1F497D"/>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879</TotalTime>
  <Words>2242</Words>
  <Application>Microsoft Office PowerPoint</Application>
  <PresentationFormat>On-screen Show (4:3)</PresentationFormat>
  <Paragraphs>369</Paragraphs>
  <Slides>43</Slides>
  <Notes>23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PowerPoint Presentation</vt:lpstr>
      <vt:lpstr>Sarah’s First Prelim</vt:lpstr>
      <vt:lpstr>Chapter 1 </vt:lpstr>
      <vt:lpstr>PowerPoint Presentation</vt:lpstr>
      <vt:lpstr>PowerPoint Presentation</vt:lpstr>
      <vt:lpstr>Procedure</vt:lpstr>
      <vt:lpstr>Procedure</vt:lpstr>
      <vt:lpstr>Preliminary Hearing??</vt:lpstr>
      <vt:lpstr>Your Hurdle</vt:lpstr>
      <vt:lpstr>Your Hurdle: Conceptualizing Standards</vt:lpstr>
      <vt:lpstr>Your Hurdle: Direct Evidence</vt:lpstr>
      <vt:lpstr>Your Hurdle: Circumstantial Evidence</vt:lpstr>
      <vt:lpstr>Your Hurdle: Circumstantial Evidence</vt:lpstr>
      <vt:lpstr>Chapter 2 </vt:lpstr>
      <vt:lpstr>PowerPoint Presentation</vt:lpstr>
      <vt:lpstr>PowerPoint Presentation</vt:lpstr>
      <vt:lpstr>PowerPoint Presentation</vt:lpstr>
      <vt:lpstr>PowerPoint Presentation</vt:lpstr>
      <vt:lpstr>Your Goal: Preparing for Committal</vt:lpstr>
      <vt:lpstr>Your Goal: Preparing for Committal</vt:lpstr>
      <vt:lpstr>Your Goal: Preparing for Committal</vt:lpstr>
      <vt:lpstr>Your Goal: Preparing for Committal</vt:lpstr>
      <vt:lpstr>Your Goal: Preparing for Committal</vt:lpstr>
      <vt:lpstr>Your Goal: Preparing for Committal</vt:lpstr>
      <vt:lpstr>Your Goal: Preparing for Committal</vt:lpstr>
      <vt:lpstr>Chapter 3 </vt:lpstr>
      <vt:lpstr>PowerPoint Presentation</vt:lpstr>
      <vt:lpstr>PowerPoint Presentation</vt:lpstr>
      <vt:lpstr>PowerPoint Presentation</vt:lpstr>
      <vt:lpstr>Your Goal: Committal</vt:lpstr>
      <vt:lpstr>Chapter 4 </vt:lpstr>
      <vt:lpstr>PowerPoint Presentation</vt:lpstr>
      <vt:lpstr>PowerPoint Presentation</vt:lpstr>
      <vt:lpstr>PowerPoint Presentation</vt:lpstr>
      <vt:lpstr>PowerPoint Presentation</vt:lpstr>
      <vt:lpstr>PowerPoint Presentation</vt:lpstr>
      <vt:lpstr>PowerPoint Presentation</vt:lpstr>
      <vt:lpstr>Fun Facts</vt:lpstr>
      <vt:lpstr>Re-Election</vt:lpstr>
      <vt:lpstr>Appeal?</vt:lpstr>
      <vt:lpstr>What Sarah and Rob Learned</vt:lpstr>
      <vt:lpstr>PowerPoint Presentation</vt:lpstr>
      <vt:lpstr>Thank you!!</vt:lpstr>
    </vt:vector>
  </TitlesOfParts>
  <Company>MGS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Geigen-Miller, Matthew (JUS)</dc:creator>
  <cp:lastModifiedBy>Wadden, Robert (JUS)</cp:lastModifiedBy>
  <cp:revision>62</cp:revision>
  <cp:lastPrinted>2013-08-07T21:13:54Z</cp:lastPrinted>
  <dcterms:created xsi:type="dcterms:W3CDTF">2013-07-02T17:34:33Z</dcterms:created>
  <dcterms:modified xsi:type="dcterms:W3CDTF">2013-08-07T23:34:49Z</dcterms:modified>
</cp:coreProperties>
</file>