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3"/>
  </p:notesMasterIdLst>
  <p:handoutMasterIdLst>
    <p:handoutMasterId r:id="rId44"/>
  </p:handoutMasterIdLst>
  <p:sldIdLst>
    <p:sldId id="303" r:id="rId2"/>
    <p:sldId id="257" r:id="rId3"/>
    <p:sldId id="258" r:id="rId4"/>
    <p:sldId id="283" r:id="rId5"/>
    <p:sldId id="306" r:id="rId6"/>
    <p:sldId id="284" r:id="rId7"/>
    <p:sldId id="285" r:id="rId8"/>
    <p:sldId id="305" r:id="rId9"/>
    <p:sldId id="286" r:id="rId10"/>
    <p:sldId id="292" r:id="rId11"/>
    <p:sldId id="293" r:id="rId12"/>
    <p:sldId id="260" r:id="rId13"/>
    <p:sldId id="261" r:id="rId14"/>
    <p:sldId id="262" r:id="rId15"/>
    <p:sldId id="263" r:id="rId16"/>
    <p:sldId id="265" r:id="rId17"/>
    <p:sldId id="267" r:id="rId18"/>
    <p:sldId id="270" r:id="rId19"/>
    <p:sldId id="282" r:id="rId20"/>
    <p:sldId id="301" r:id="rId21"/>
    <p:sldId id="302" r:id="rId22"/>
    <p:sldId id="269" r:id="rId23"/>
    <p:sldId id="294" r:id="rId24"/>
    <p:sldId id="271" r:id="rId25"/>
    <p:sldId id="275" r:id="rId26"/>
    <p:sldId id="296" r:id="rId27"/>
    <p:sldId id="304" r:id="rId28"/>
    <p:sldId id="297" r:id="rId29"/>
    <p:sldId id="298" r:id="rId30"/>
    <p:sldId id="273" r:id="rId31"/>
    <p:sldId id="278" r:id="rId32"/>
    <p:sldId id="280" r:id="rId33"/>
    <p:sldId id="279" r:id="rId34"/>
    <p:sldId id="268" r:id="rId35"/>
    <p:sldId id="288" r:id="rId36"/>
    <p:sldId id="289" r:id="rId37"/>
    <p:sldId id="290" r:id="rId38"/>
    <p:sldId id="291" r:id="rId39"/>
    <p:sldId id="272" r:id="rId40"/>
    <p:sldId id="287" r:id="rId41"/>
    <p:sldId id="281" r:id="rId42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78" y="-30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52FDCA69-345B-464A-9887-E4FB99554BD8}" type="datetimeFigureOut">
              <a:rPr lang="en-CA" smtClean="0"/>
              <a:t>2014-07-25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A3637458-33B5-441C-B47D-C746BA42AE8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078895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089D0D76-00BA-4342-A739-743546521C87}" type="datetimeFigureOut">
              <a:rPr lang="en-CA" smtClean="0"/>
              <a:t>2014-07-25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B9B3A5FC-0A02-4A47-9B10-2E69C1E2DDD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223834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B3A5FC-0A02-4A47-9B10-2E69C1E2DDD0}" type="slidenum">
              <a:rPr lang="en-CA" smtClean="0"/>
              <a:t>38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168446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A9160-5F40-4CBE-9A95-08339626D861}" type="datetimeFigureOut">
              <a:rPr lang="en-CA" smtClean="0"/>
              <a:t>2014-07-25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500133-EE39-4942-AD51-116C72F80F2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77166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A9160-5F40-4CBE-9A95-08339626D861}" type="datetimeFigureOut">
              <a:rPr lang="en-CA" smtClean="0"/>
              <a:t>2014-07-25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500133-EE39-4942-AD51-116C72F80F2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819344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A9160-5F40-4CBE-9A95-08339626D861}" type="datetimeFigureOut">
              <a:rPr lang="en-CA" smtClean="0"/>
              <a:t>2014-07-25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500133-EE39-4942-AD51-116C72F80F2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308517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A9160-5F40-4CBE-9A95-08339626D861}" type="datetimeFigureOut">
              <a:rPr lang="en-CA" smtClean="0"/>
              <a:t>2014-07-25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500133-EE39-4942-AD51-116C72F80F2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425837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A9160-5F40-4CBE-9A95-08339626D861}" type="datetimeFigureOut">
              <a:rPr lang="en-CA" smtClean="0"/>
              <a:t>2014-07-25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500133-EE39-4942-AD51-116C72F80F2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803715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A9160-5F40-4CBE-9A95-08339626D861}" type="datetimeFigureOut">
              <a:rPr lang="en-CA" smtClean="0"/>
              <a:t>2014-07-25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500133-EE39-4942-AD51-116C72F80F2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609423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A9160-5F40-4CBE-9A95-08339626D861}" type="datetimeFigureOut">
              <a:rPr lang="en-CA" smtClean="0"/>
              <a:t>2014-07-25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500133-EE39-4942-AD51-116C72F80F2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593585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A9160-5F40-4CBE-9A95-08339626D861}" type="datetimeFigureOut">
              <a:rPr lang="en-CA" smtClean="0"/>
              <a:t>2014-07-25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500133-EE39-4942-AD51-116C72F80F2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486836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A9160-5F40-4CBE-9A95-08339626D861}" type="datetimeFigureOut">
              <a:rPr lang="en-CA" smtClean="0"/>
              <a:t>2014-07-25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500133-EE39-4942-AD51-116C72F80F2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62931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A9160-5F40-4CBE-9A95-08339626D861}" type="datetimeFigureOut">
              <a:rPr lang="en-CA" smtClean="0"/>
              <a:t>2014-07-25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500133-EE39-4942-AD51-116C72F80F2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712207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A9160-5F40-4CBE-9A95-08339626D861}" type="datetimeFigureOut">
              <a:rPr lang="en-CA" smtClean="0"/>
              <a:t>2014-07-25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500133-EE39-4942-AD51-116C72F80F2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488389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3A9160-5F40-4CBE-9A95-08339626D861}" type="datetimeFigureOut">
              <a:rPr lang="en-CA" smtClean="0"/>
              <a:t>2014-07-25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500133-EE39-4942-AD51-116C72F80F2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436352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71"/>
          <a:stretch/>
        </p:blipFill>
        <p:spPr>
          <a:xfrm>
            <a:off x="3168000" y="6597"/>
            <a:ext cx="5976000" cy="535770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95536" y="6392462"/>
            <a:ext cx="85689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CA" dirty="0" smtClean="0">
                <a:solidFill>
                  <a:srgbClr val="79798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MCM #53 </a:t>
            </a:r>
            <a:r>
              <a:rPr lang="en-CA" dirty="0" smtClean="0">
                <a:solidFill>
                  <a:srgbClr val="797983"/>
                </a:solidFill>
                <a:sym typeface="Symbol"/>
              </a:rPr>
              <a:t> </a:t>
            </a:r>
            <a:r>
              <a:rPr lang="en-CA" dirty="0" smtClean="0">
                <a:solidFill>
                  <a:srgbClr val="79798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July 23, 2014 </a:t>
            </a:r>
            <a:r>
              <a:rPr lang="en-CA" dirty="0" smtClean="0">
                <a:solidFill>
                  <a:srgbClr val="797983"/>
                </a:solidFill>
                <a:sym typeface="Symbol"/>
              </a:rPr>
              <a:t> </a:t>
            </a:r>
            <a:r>
              <a:rPr lang="en-CA" dirty="0" smtClean="0">
                <a:solidFill>
                  <a:srgbClr val="79798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Presenter: Kerry McVey</a:t>
            </a:r>
            <a:r>
              <a:rPr lang="en-CA" dirty="0" smtClean="0">
                <a:solidFill>
                  <a:srgbClr val="797983"/>
                </a:solidFill>
                <a:sym typeface="Symbol"/>
              </a:rPr>
              <a:t>  </a:t>
            </a:r>
            <a:r>
              <a:rPr lang="en-CA" dirty="0" smtClean="0">
                <a:solidFill>
                  <a:srgbClr val="79798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Guest Crown: Mark Holmes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5496" y="5287520"/>
            <a:ext cx="892899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CA" sz="3200" spc="130" dirty="0" smtClean="0">
                <a:solidFill>
                  <a:srgbClr val="100718"/>
                </a:solidFill>
                <a:latin typeface="Eras Bold ITC" panose="020B0907030504020204" pitchFamily="34" charset="0"/>
                <a:cs typeface="Arial" panose="020B0604020202020204" pitchFamily="34" charset="0"/>
              </a:rPr>
              <a:t>A primer on internet child </a:t>
            </a:r>
          </a:p>
          <a:p>
            <a:pPr algn="r"/>
            <a:r>
              <a:rPr lang="en-CA" sz="3200" spc="130" dirty="0" smtClean="0">
                <a:solidFill>
                  <a:srgbClr val="100718"/>
                </a:solidFill>
                <a:latin typeface="Eras Bold ITC" panose="020B0907030504020204" pitchFamily="34" charset="0"/>
                <a:cs typeface="Arial" panose="020B0604020202020204" pitchFamily="34" charset="0"/>
              </a:rPr>
              <a:t>exploitation prosecutions</a:t>
            </a:r>
            <a:endParaRPr lang="en-CA" sz="3200" spc="130" dirty="0">
              <a:solidFill>
                <a:srgbClr val="100718"/>
              </a:solidFill>
              <a:latin typeface="Eras Bold ITC" panose="020B0907030504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41885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Outline of Presentation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CA" dirty="0" smtClean="0"/>
              <a:t>Types of ICE investigations (e.g. pro-active policing)</a:t>
            </a:r>
          </a:p>
          <a:p>
            <a:r>
              <a:rPr lang="en-CA" dirty="0" smtClean="0"/>
              <a:t>Forensics – what to expect</a:t>
            </a:r>
          </a:p>
          <a:p>
            <a:r>
              <a:rPr lang="en-CA" dirty="0" smtClean="0"/>
              <a:t>Impact of </a:t>
            </a:r>
            <a:r>
              <a:rPr lang="en-CA" i="1" dirty="0" smtClean="0"/>
              <a:t>Spencer</a:t>
            </a:r>
          </a:p>
          <a:p>
            <a:r>
              <a:rPr lang="en-CA" dirty="0" smtClean="0"/>
              <a:t>Categorization of Images: definition of CP </a:t>
            </a:r>
          </a:p>
          <a:p>
            <a:r>
              <a:rPr lang="en-CA" dirty="0" smtClean="0"/>
              <a:t>Disclosure Issues: Best Practices</a:t>
            </a:r>
          </a:p>
          <a:p>
            <a:r>
              <a:rPr lang="en-CA" dirty="0" smtClean="0"/>
              <a:t>Pre-trial Checklist </a:t>
            </a:r>
          </a:p>
          <a:p>
            <a:r>
              <a:rPr lang="en-CA" dirty="0" smtClean="0"/>
              <a:t>Possession + Make Available </a:t>
            </a:r>
          </a:p>
          <a:p>
            <a:r>
              <a:rPr lang="en-CA" dirty="0" smtClean="0"/>
              <a:t>Defences </a:t>
            </a:r>
          </a:p>
          <a:p>
            <a:r>
              <a:rPr lang="en-CA" dirty="0" smtClean="0"/>
              <a:t>Viewing Pornography: Best Practices </a:t>
            </a:r>
          </a:p>
          <a:p>
            <a:r>
              <a:rPr lang="en-CA" dirty="0" smtClean="0"/>
              <a:t>Sentencing </a:t>
            </a:r>
          </a:p>
          <a:p>
            <a:r>
              <a:rPr lang="en-CA" dirty="0" smtClean="0"/>
              <a:t>Ancillary Orders </a:t>
            </a:r>
          </a:p>
          <a:p>
            <a:pPr marL="0" indent="0">
              <a:buNone/>
            </a:pPr>
            <a:endParaRPr lang="en-CA" dirty="0" smtClean="0"/>
          </a:p>
          <a:p>
            <a:pPr marL="0" indent="0">
              <a:buNone/>
            </a:pPr>
            <a:r>
              <a:rPr lang="en-CA" dirty="0" smtClean="0"/>
              <a:t>** see ICE Handbook on </a:t>
            </a:r>
            <a:r>
              <a:rPr lang="en-CA" dirty="0" err="1" smtClean="0"/>
              <a:t>CLDNet</a:t>
            </a:r>
            <a:endParaRPr lang="en-CA" dirty="0" smtClean="0"/>
          </a:p>
          <a:p>
            <a:endParaRPr lang="en-CA" dirty="0" smtClean="0">
              <a:solidFill>
                <a:srgbClr val="FF0000"/>
              </a:solidFill>
            </a:endParaRP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2523118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 smtClean="0"/>
              <a:t>ICE Investigations: division of labour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CA" dirty="0" smtClean="0"/>
              <a:t>ICE Investigators: </a:t>
            </a:r>
          </a:p>
          <a:p>
            <a:pPr lvl="1"/>
            <a:r>
              <a:rPr lang="en-CA" dirty="0" smtClean="0"/>
              <a:t>Undercover operations (e.g. child luring)</a:t>
            </a:r>
          </a:p>
          <a:p>
            <a:pPr lvl="1"/>
            <a:r>
              <a:rPr lang="en-CA" dirty="0" smtClean="0"/>
              <a:t>Pro-active internet investigations</a:t>
            </a:r>
          </a:p>
          <a:p>
            <a:pPr lvl="1"/>
            <a:r>
              <a:rPr lang="en-CA" dirty="0" smtClean="0"/>
              <a:t>Categorization </a:t>
            </a:r>
          </a:p>
          <a:p>
            <a:pPr lvl="1"/>
            <a:r>
              <a:rPr lang="en-CA" dirty="0" smtClean="0"/>
              <a:t>Types of Investigations: pro-active; complaint-based (e.g. “repair cases”)</a:t>
            </a:r>
          </a:p>
          <a:p>
            <a:pPr lvl="2"/>
            <a:r>
              <a:rPr lang="en-CA" dirty="0" smtClean="0"/>
              <a:t>Complaint gives grounds to seize then obtain warrant</a:t>
            </a:r>
          </a:p>
          <a:p>
            <a:r>
              <a:rPr lang="en-CA" dirty="0" smtClean="0"/>
              <a:t>Forensic Examiner:</a:t>
            </a:r>
          </a:p>
          <a:p>
            <a:pPr lvl="1"/>
            <a:r>
              <a:rPr lang="en-CA" dirty="0" smtClean="0"/>
              <a:t>Mike Villeneuve: not ICE specific</a:t>
            </a:r>
          </a:p>
          <a:p>
            <a:pPr lvl="1"/>
            <a:r>
              <a:rPr lang="en-CA" dirty="0" smtClean="0"/>
              <a:t>Forensics analysis: e.g. proof of possession/ownership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475664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 smtClean="0"/>
              <a:t>Pro-Active Investigation: seeking CP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CA" dirty="0" smtClean="0"/>
              <a:t>Police agencies use software to troll P2P file sharing networks (e.g. Gnutella) </a:t>
            </a:r>
          </a:p>
          <a:p>
            <a:pPr marL="0" indent="0">
              <a:buNone/>
            </a:pPr>
            <a:endParaRPr lang="en-CA" dirty="0" smtClean="0"/>
          </a:p>
          <a:p>
            <a:r>
              <a:rPr lang="en-CA" dirty="0"/>
              <a:t>P2P file sharing software (e.g. </a:t>
            </a:r>
            <a:r>
              <a:rPr lang="en-CA" dirty="0" err="1"/>
              <a:t>Limewire</a:t>
            </a:r>
            <a:r>
              <a:rPr lang="en-CA" dirty="0"/>
              <a:t>, </a:t>
            </a:r>
            <a:r>
              <a:rPr lang="en-CA" dirty="0" err="1"/>
              <a:t>GigaTribe</a:t>
            </a:r>
            <a:r>
              <a:rPr lang="en-CA" dirty="0"/>
              <a:t>, </a:t>
            </a:r>
            <a:r>
              <a:rPr lang="en-CA" dirty="0" err="1" smtClean="0"/>
              <a:t>eMule</a:t>
            </a:r>
            <a:r>
              <a:rPr lang="en-CA" dirty="0" smtClean="0"/>
              <a:t>…)</a:t>
            </a:r>
          </a:p>
          <a:p>
            <a:pPr lvl="1"/>
            <a:r>
              <a:rPr lang="en-CA" dirty="0" smtClean="0"/>
              <a:t>Most of us familiar with this type of functionality - </a:t>
            </a:r>
            <a:r>
              <a:rPr lang="en-CA" dirty="0"/>
              <a:t>No central server/database </a:t>
            </a:r>
            <a:endParaRPr lang="en-CA" dirty="0" smtClean="0"/>
          </a:p>
          <a:p>
            <a:pPr lvl="1"/>
            <a:r>
              <a:rPr lang="en-CA" dirty="0" smtClean="0"/>
              <a:t>Creates a “shared” folder once downloaded </a:t>
            </a:r>
            <a:endParaRPr lang="en-CA" dirty="0"/>
          </a:p>
          <a:p>
            <a:pPr lvl="1"/>
            <a:r>
              <a:rPr lang="en-CA" dirty="0" smtClean="0"/>
              <a:t>assignment </a:t>
            </a:r>
            <a:r>
              <a:rPr lang="en-CA" dirty="0"/>
              <a:t>of hash values </a:t>
            </a:r>
            <a:r>
              <a:rPr lang="en-CA" dirty="0" smtClean="0"/>
              <a:t>once placed in shared folder</a:t>
            </a:r>
          </a:p>
          <a:p>
            <a:pPr lvl="1"/>
            <a:r>
              <a:rPr lang="en-CA" dirty="0" smtClean="0"/>
              <a:t>Unique “fingerprint” attached to any digital file uploaded to file sharing software</a:t>
            </a:r>
          </a:p>
          <a:p>
            <a:pPr lvl="1"/>
            <a:r>
              <a:rPr lang="en-CA" dirty="0" smtClean="0"/>
              <a:t>Used to facilitate multi-source downloading</a:t>
            </a:r>
          </a:p>
          <a:p>
            <a:pPr lvl="1"/>
            <a:r>
              <a:rPr lang="en-CA" dirty="0" smtClean="0"/>
              <a:t>GUID (globally unique identifier) associated with each installation – so unique to the computer</a:t>
            </a:r>
          </a:p>
          <a:p>
            <a:pPr marL="457200" lvl="1" indent="0">
              <a:buNone/>
            </a:pPr>
            <a:endParaRPr lang="en-CA" dirty="0" smtClean="0"/>
          </a:p>
          <a:p>
            <a:pPr lvl="1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5368197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Pro-Active Investigation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CA" dirty="0"/>
              <a:t>Automated system (</a:t>
            </a:r>
            <a:r>
              <a:rPr lang="en-CA" dirty="0" err="1"/>
              <a:t>ShareazaLE</a:t>
            </a:r>
            <a:r>
              <a:rPr lang="en-CA" dirty="0"/>
              <a:t>) searches for terms commonly associated with CP and tracks response </a:t>
            </a:r>
          </a:p>
          <a:p>
            <a:endParaRPr lang="en-CA" dirty="0"/>
          </a:p>
          <a:p>
            <a:r>
              <a:rPr lang="en-CA" dirty="0"/>
              <a:t>Creates IP Report:</a:t>
            </a:r>
          </a:p>
          <a:p>
            <a:pPr lvl="2"/>
            <a:r>
              <a:rPr lang="en-CA" dirty="0"/>
              <a:t>Search returns file/IP/GUID/Hash Value;</a:t>
            </a:r>
          </a:p>
          <a:p>
            <a:pPr lvl="2"/>
            <a:r>
              <a:rPr lang="en-CA" dirty="0"/>
              <a:t>If match -&gt; records information </a:t>
            </a:r>
          </a:p>
          <a:p>
            <a:pPr lvl="2"/>
            <a:r>
              <a:rPr lang="en-CA" dirty="0"/>
              <a:t>Investigator will monitor for content/size of shared folder</a:t>
            </a:r>
          </a:p>
          <a:p>
            <a:pPr marL="914400" lvl="2" indent="0">
              <a:buNone/>
            </a:pPr>
            <a:endParaRPr lang="en-CA" dirty="0"/>
          </a:p>
          <a:p>
            <a:r>
              <a:rPr lang="en-CA" dirty="0"/>
              <a:t>ICE investigator screens reports for priority (high risk for hands-on offence)</a:t>
            </a:r>
          </a:p>
          <a:p>
            <a:pPr lvl="1"/>
            <a:r>
              <a:rPr lang="en-CA" dirty="0"/>
              <a:t>Incest;</a:t>
            </a:r>
          </a:p>
          <a:p>
            <a:pPr lvl="1"/>
            <a:r>
              <a:rPr lang="en-CA" dirty="0"/>
              <a:t>Training files;</a:t>
            </a:r>
          </a:p>
          <a:p>
            <a:pPr lvl="1"/>
            <a:r>
              <a:rPr lang="en-CA" dirty="0"/>
              <a:t>Boys; </a:t>
            </a:r>
          </a:p>
          <a:p>
            <a:pPr lvl="1"/>
            <a:r>
              <a:rPr lang="en-CA" dirty="0"/>
              <a:t>Sophistication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9677368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Pro-Active Investigation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CA" dirty="0" smtClean="0"/>
              <a:t>Once investigator targets an individual -&gt; triggers an “investigation” (engages the “police downloader program”)</a:t>
            </a:r>
          </a:p>
          <a:p>
            <a:r>
              <a:rPr lang="en-CA" dirty="0" smtClean="0"/>
              <a:t>Begin </a:t>
            </a:r>
            <a:r>
              <a:rPr lang="en-CA" b="1" dirty="0" smtClean="0"/>
              <a:t>single-source</a:t>
            </a:r>
            <a:r>
              <a:rPr lang="en-CA" dirty="0" smtClean="0"/>
              <a:t> downloading from that particular IP/GUID</a:t>
            </a:r>
          </a:p>
          <a:p>
            <a:r>
              <a:rPr lang="en-CA" dirty="0" smtClean="0"/>
              <a:t>Program creates a </a:t>
            </a:r>
            <a:r>
              <a:rPr lang="en-CA" u="sng" dirty="0" smtClean="0"/>
              <a:t>complete log of date/time of download/file/hash</a:t>
            </a:r>
          </a:p>
          <a:p>
            <a:r>
              <a:rPr lang="en-CA" dirty="0" smtClean="0"/>
              <a:t>Once investigator confirms CP through completed download -&gt; </a:t>
            </a:r>
            <a:r>
              <a:rPr lang="en-CA" b="1" u="sng" dirty="0" smtClean="0"/>
              <a:t>production order </a:t>
            </a:r>
            <a:r>
              <a:rPr lang="en-CA" dirty="0" smtClean="0"/>
              <a:t>(post-</a:t>
            </a:r>
            <a:r>
              <a:rPr lang="en-CA" i="1" dirty="0" smtClean="0"/>
              <a:t>Spencer</a:t>
            </a:r>
            <a:r>
              <a:rPr lang="en-CA" dirty="0" smtClean="0"/>
              <a:t>)</a:t>
            </a:r>
          </a:p>
          <a:p>
            <a:pPr lvl="1"/>
            <a:r>
              <a:rPr lang="en-CA" dirty="0" smtClean="0"/>
              <a:t>Do </a:t>
            </a:r>
            <a:r>
              <a:rPr lang="en-CA" u="sng" dirty="0" smtClean="0"/>
              <a:t>not</a:t>
            </a:r>
            <a:r>
              <a:rPr lang="en-CA" dirty="0" smtClean="0"/>
              <a:t> need completed download for warrant</a:t>
            </a:r>
          </a:p>
          <a:p>
            <a:r>
              <a:rPr lang="en-CA" dirty="0" smtClean="0"/>
              <a:t>Once you have subscriber information – draft and obtain warrant -&gt; execute warrant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6214397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 smtClean="0"/>
              <a:t>Executing Warrant:</a:t>
            </a:r>
            <a:br>
              <a:rPr lang="en-CA" dirty="0" smtClean="0"/>
            </a:br>
            <a:r>
              <a:rPr lang="en-CA" dirty="0" smtClean="0"/>
              <a:t>Forensics Intake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CA" dirty="0" smtClean="0"/>
              <a:t>Forensic analyst on-scene </a:t>
            </a:r>
          </a:p>
          <a:p>
            <a:pPr lvl="1"/>
            <a:r>
              <a:rPr lang="en-CA" dirty="0" smtClean="0"/>
              <a:t>USB stick – run program called OSTRIAGE – screens for encryption software</a:t>
            </a:r>
          </a:p>
          <a:p>
            <a:pPr lvl="1"/>
            <a:r>
              <a:rPr lang="en-CA" dirty="0" smtClean="0"/>
              <a:t>Retrieve information from RAM – no power no data</a:t>
            </a:r>
          </a:p>
          <a:p>
            <a:pPr lvl="2"/>
            <a:r>
              <a:rPr lang="en-CA" dirty="0" smtClean="0"/>
              <a:t>“Lost evidence” applications </a:t>
            </a:r>
          </a:p>
          <a:p>
            <a:pPr lvl="1"/>
            <a:r>
              <a:rPr lang="en-CA" dirty="0" smtClean="0"/>
              <a:t>“cloud storage” – e.g. drop box</a:t>
            </a:r>
          </a:p>
          <a:p>
            <a:pPr lvl="2"/>
            <a:r>
              <a:rPr lang="en-CA" dirty="0" smtClean="0"/>
              <a:t>Warrant will cover search of “drop box”</a:t>
            </a:r>
          </a:p>
          <a:p>
            <a:pPr lvl="2"/>
            <a:r>
              <a:rPr lang="en-CA" dirty="0" smtClean="0"/>
              <a:t>S. 487(2.1): “…to search any data contained in </a:t>
            </a:r>
            <a:r>
              <a:rPr lang="en-CA" u="sng" dirty="0" smtClean="0"/>
              <a:t>or available to </a:t>
            </a:r>
            <a:r>
              <a:rPr lang="en-CA" dirty="0" smtClean="0"/>
              <a:t>the computer system”</a:t>
            </a:r>
          </a:p>
          <a:p>
            <a:pPr lvl="2"/>
            <a:r>
              <a:rPr lang="en-CA" dirty="0"/>
              <a:t>See </a:t>
            </a:r>
            <a:r>
              <a:rPr lang="en-CA" i="1" dirty="0"/>
              <a:t>Vu</a:t>
            </a:r>
            <a:r>
              <a:rPr lang="en-CA" dirty="0"/>
              <a:t> (para. 49) – no requirement to outline methodologies of </a:t>
            </a:r>
            <a:r>
              <a:rPr lang="en-CA" dirty="0" smtClean="0"/>
              <a:t>forensics</a:t>
            </a:r>
          </a:p>
          <a:p>
            <a:pPr lvl="1"/>
            <a:r>
              <a:rPr lang="en-CA" dirty="0" smtClean="0"/>
              <a:t>Exposes hard drive: write blocker (ensures no contamination)</a:t>
            </a:r>
          </a:p>
          <a:p>
            <a:pPr lvl="2"/>
            <a:r>
              <a:rPr lang="en-CA" dirty="0" smtClean="0"/>
              <a:t>Brief forensic preview</a:t>
            </a:r>
          </a:p>
          <a:p>
            <a:pPr lvl="2"/>
            <a:r>
              <a:rPr lang="en-CA" dirty="0" smtClean="0"/>
              <a:t>Checks </a:t>
            </a:r>
            <a:r>
              <a:rPr lang="en-CA" dirty="0" err="1" smtClean="0"/>
              <a:t>limewire.props</a:t>
            </a:r>
            <a:r>
              <a:rPr lang="en-CA" dirty="0" smtClean="0"/>
              <a:t> file for matching GUID </a:t>
            </a:r>
          </a:p>
          <a:p>
            <a:pPr marL="914400" lvl="2" indent="0">
              <a:buNone/>
            </a:pPr>
            <a:endParaRPr lang="en-CA" dirty="0" smtClean="0"/>
          </a:p>
        </p:txBody>
      </p:sp>
    </p:spTree>
    <p:extLst>
      <p:ext uri="{BB962C8B-B14F-4D97-AF65-F5344CB8AC3E}">
        <p14:creationId xmlns:p14="http://schemas.microsoft.com/office/powerpoint/2010/main" val="24596709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Forensics Intake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CA" dirty="0"/>
              <a:t>Forensic Intake Process</a:t>
            </a:r>
          </a:p>
          <a:p>
            <a:pPr lvl="1"/>
            <a:r>
              <a:rPr lang="en-CA" dirty="0"/>
              <a:t>Examined and photographed in detail </a:t>
            </a:r>
          </a:p>
          <a:p>
            <a:pPr lvl="1"/>
            <a:r>
              <a:rPr lang="en-CA" dirty="0"/>
              <a:t>Internal hard drive – removed and photographed</a:t>
            </a:r>
          </a:p>
          <a:p>
            <a:pPr lvl="1"/>
            <a:r>
              <a:rPr lang="en-CA" dirty="0"/>
              <a:t>Hard drive is “hashed” – mathematical algorithm that generates a baseline value</a:t>
            </a:r>
          </a:p>
          <a:p>
            <a:pPr lvl="1"/>
            <a:r>
              <a:rPr lang="en-CA" dirty="0"/>
              <a:t>Hard drive is “acquired” – </a:t>
            </a:r>
            <a:r>
              <a:rPr lang="en-CA" dirty="0" smtClean="0"/>
              <a:t>then </a:t>
            </a:r>
            <a:r>
              <a:rPr lang="en-CA" dirty="0"/>
              <a:t>validated against original hash value</a:t>
            </a:r>
          </a:p>
          <a:p>
            <a:pPr lvl="1"/>
            <a:r>
              <a:rPr lang="en-CA" dirty="0"/>
              <a:t>Once “acquired” </a:t>
            </a:r>
            <a:r>
              <a:rPr lang="en-CA" i="1" dirty="0"/>
              <a:t>processed</a:t>
            </a:r>
            <a:r>
              <a:rPr lang="en-CA" dirty="0"/>
              <a:t> using </a:t>
            </a:r>
            <a:r>
              <a:rPr lang="en-CA" dirty="0" err="1"/>
              <a:t>EnCase</a:t>
            </a:r>
            <a:r>
              <a:rPr lang="en-CA" dirty="0"/>
              <a:t> software  (or </a:t>
            </a:r>
            <a:r>
              <a:rPr lang="en-CA" dirty="0" smtClean="0"/>
              <a:t>FTK)</a:t>
            </a:r>
            <a:endParaRPr lang="en-CA" dirty="0"/>
          </a:p>
          <a:p>
            <a:pPr lvl="1"/>
            <a:r>
              <a:rPr lang="en-CA" dirty="0"/>
              <a:t>produces an “</a:t>
            </a:r>
            <a:r>
              <a:rPr lang="en-CA" dirty="0" err="1"/>
              <a:t>EnCase</a:t>
            </a:r>
            <a:r>
              <a:rPr lang="en-CA" dirty="0"/>
              <a:t> image” (a.k.a. EO1 </a:t>
            </a:r>
            <a:r>
              <a:rPr lang="en-CA" dirty="0" smtClean="0"/>
              <a:t>file)</a:t>
            </a:r>
          </a:p>
          <a:p>
            <a:pPr lvl="2"/>
            <a:r>
              <a:rPr lang="en-CA" dirty="0" smtClean="0"/>
              <a:t>Police agencies </a:t>
            </a:r>
            <a:r>
              <a:rPr lang="en-CA" dirty="0"/>
              <a:t>have scripts capable of running on the image that complete various tasks (e.g. carving out pictures and movies for analysis/comparison)</a:t>
            </a:r>
          </a:p>
          <a:p>
            <a:pPr lvl="1"/>
            <a:endParaRPr lang="en-CA" dirty="0"/>
          </a:p>
          <a:p>
            <a:r>
              <a:rPr lang="en-CA" dirty="0"/>
              <a:t>Run C4All script (used to be called C4P and C4M) – now a unified script</a:t>
            </a:r>
          </a:p>
          <a:p>
            <a:pPr lvl="1"/>
            <a:r>
              <a:rPr lang="en-CA" dirty="0"/>
              <a:t>Sorts through the seized digital image data  - carves out pictures and movie files (“C4All extraction”)</a:t>
            </a:r>
          </a:p>
          <a:p>
            <a:pPr lvl="1"/>
            <a:r>
              <a:rPr lang="en-CA" dirty="0"/>
              <a:t>Compared against a known hash image database</a:t>
            </a:r>
          </a:p>
          <a:p>
            <a:pPr lvl="1"/>
            <a:endParaRPr lang="en-CA" dirty="0"/>
          </a:p>
          <a:p>
            <a:r>
              <a:rPr lang="en-CA" dirty="0"/>
              <a:t>Pre-categorization figures and other information provided to ICE </a:t>
            </a:r>
            <a:r>
              <a:rPr lang="en-CA" dirty="0" smtClean="0"/>
              <a:t>investigators/Crown</a:t>
            </a:r>
          </a:p>
          <a:p>
            <a:pPr marL="0" indent="0">
              <a:buNone/>
            </a:pPr>
            <a:endParaRPr lang="en-CA" dirty="0"/>
          </a:p>
          <a:p>
            <a:r>
              <a:rPr lang="en-CA" dirty="0"/>
              <a:t>We should know the lingo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9365206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The Forensics Report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CA" u="sng" dirty="0" smtClean="0"/>
              <a:t>Nothing going to be prepared</a:t>
            </a:r>
            <a:r>
              <a:rPr lang="en-CA" dirty="0" smtClean="0"/>
              <a:t> automatically beyond what has been covered</a:t>
            </a:r>
          </a:p>
          <a:p>
            <a:pPr lvl="1"/>
            <a:r>
              <a:rPr lang="en-CA" dirty="0" smtClean="0"/>
              <a:t>Massive workload</a:t>
            </a:r>
          </a:p>
          <a:p>
            <a:r>
              <a:rPr lang="en-CA" dirty="0" smtClean="0"/>
              <a:t>Close communication with ICE investigator and forensics analyst</a:t>
            </a:r>
          </a:p>
          <a:p>
            <a:pPr lvl="1"/>
            <a:r>
              <a:rPr lang="en-CA" dirty="0" smtClean="0"/>
              <a:t>Distinction between work product and forensic opinion </a:t>
            </a:r>
          </a:p>
          <a:p>
            <a:r>
              <a:rPr lang="en-CA" dirty="0" smtClean="0"/>
              <a:t>Scope of forensics will depend on issues/admissions </a:t>
            </a:r>
          </a:p>
          <a:p>
            <a:pPr lvl="1"/>
            <a:r>
              <a:rPr lang="en-CA" dirty="0" smtClean="0"/>
              <a:t>The “tech report” will be different in every case </a:t>
            </a:r>
          </a:p>
          <a:p>
            <a:pPr lvl="1"/>
            <a:r>
              <a:rPr lang="en-CA" dirty="0" smtClean="0"/>
              <a:t>Even in same case: different techs may prepare different reports</a:t>
            </a:r>
          </a:p>
          <a:p>
            <a:r>
              <a:rPr lang="en-CA" dirty="0" smtClean="0"/>
              <a:t>Response to defence requests for additional information/disclosure</a:t>
            </a:r>
          </a:p>
          <a:p>
            <a:pPr lvl="1"/>
            <a:r>
              <a:rPr lang="en-CA" dirty="0" smtClean="0"/>
              <a:t>Dynamic process: listen</a:t>
            </a:r>
          </a:p>
          <a:p>
            <a:pPr lvl="1"/>
            <a:r>
              <a:rPr lang="en-CA" dirty="0" smtClean="0"/>
              <a:t>Get their own expert</a:t>
            </a:r>
          </a:p>
          <a:p>
            <a:pPr lvl="1"/>
            <a:r>
              <a:rPr lang="en-CA" dirty="0" smtClean="0"/>
              <a:t>Protect the record re 11(b): comparison with other forms of investigation</a:t>
            </a:r>
          </a:p>
          <a:p>
            <a:pPr lvl="1"/>
            <a:r>
              <a:rPr lang="en-CA" i="1" dirty="0" err="1" smtClean="0"/>
              <a:t>Stinchecombe</a:t>
            </a:r>
            <a:r>
              <a:rPr lang="en-CA" dirty="0" smtClean="0"/>
              <a:t> does not require full forensics before trial date set (see </a:t>
            </a:r>
            <a:r>
              <a:rPr lang="en-CA" i="1" dirty="0" smtClean="0"/>
              <a:t>Kovacs-Tatar</a:t>
            </a:r>
            <a:r>
              <a:rPr lang="en-CA" dirty="0" smtClean="0"/>
              <a:t>)</a:t>
            </a:r>
          </a:p>
          <a:p>
            <a:r>
              <a:rPr lang="en-CA" dirty="0" smtClean="0"/>
              <a:t>Discuss with tech the impact of not completing full report given issues in case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6274615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i="1" dirty="0" smtClean="0"/>
              <a:t>R. v. Spencer</a:t>
            </a:r>
            <a:r>
              <a:rPr lang="en-CA" dirty="0" smtClean="0"/>
              <a:t>, 2014 SCC 43</a:t>
            </a:r>
            <a:br>
              <a:rPr lang="en-CA" dirty="0" smtClean="0"/>
            </a:br>
            <a:r>
              <a:rPr lang="en-CA" dirty="0" smtClean="0"/>
              <a:t>LER vs. Production Order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CA" dirty="0" smtClean="0"/>
              <a:t>Seeking subscriber information associated with a particular IP address </a:t>
            </a:r>
          </a:p>
          <a:p>
            <a:r>
              <a:rPr lang="en-CA" dirty="0" smtClean="0"/>
              <a:t>ISPs used to provide information (name, address and telephone number) pursuant to LER (law enforcement request) – request under s. 7(3) PIPEDA </a:t>
            </a:r>
          </a:p>
          <a:p>
            <a:r>
              <a:rPr lang="en-CA" dirty="0" smtClean="0"/>
              <a:t>Post-</a:t>
            </a:r>
            <a:r>
              <a:rPr lang="en-CA" i="1" dirty="0" smtClean="0"/>
              <a:t>Spencer</a:t>
            </a:r>
            <a:r>
              <a:rPr lang="en-CA" dirty="0" smtClean="0"/>
              <a:t>: require judicial pre-authorization to obtain subscriber information</a:t>
            </a:r>
          </a:p>
          <a:p>
            <a:r>
              <a:rPr lang="en-CA" dirty="0" smtClean="0"/>
              <a:t>SCC: search within s. 8</a:t>
            </a:r>
          </a:p>
          <a:p>
            <a:pPr lvl="1"/>
            <a:r>
              <a:rPr lang="en-CA" dirty="0" smtClean="0"/>
              <a:t>Subjective expectation of privacy inferred by use of internet to transmit sensitive information (para. 19)</a:t>
            </a:r>
          </a:p>
          <a:p>
            <a:pPr lvl="1"/>
            <a:r>
              <a:rPr lang="en-CA" dirty="0" smtClean="0"/>
              <a:t>Expectation is reasonable given nature of privacy interest at stake; </a:t>
            </a:r>
            <a:r>
              <a:rPr lang="en-CA" u="sng" dirty="0" smtClean="0"/>
              <a:t>not</a:t>
            </a:r>
            <a:r>
              <a:rPr lang="en-CA" dirty="0" smtClean="0"/>
              <a:t> undermined by statutory and contractual framework governing ISP disclosure of subscriber information</a:t>
            </a:r>
          </a:p>
          <a:p>
            <a:pPr lvl="2"/>
            <a:r>
              <a:rPr lang="en-CA" dirty="0" smtClean="0"/>
              <a:t>Court: must “look beyond the subscriber information” – potential to reveal intimate details  of lifestyle (para. 26)</a:t>
            </a:r>
          </a:p>
          <a:p>
            <a:pPr lvl="2"/>
            <a:r>
              <a:rPr lang="en-CA" dirty="0" smtClean="0"/>
              <a:t>Internet users do not expect their online anonymity to cease when they access the  Internet outside their homes (para. 37)</a:t>
            </a:r>
          </a:p>
          <a:p>
            <a:pPr lvl="2"/>
            <a:r>
              <a:rPr lang="en-CA" dirty="0" smtClean="0"/>
              <a:t>Subscriber information will link published information to identifiable individuals  (anonymity protected form of privacy)</a:t>
            </a:r>
          </a:p>
          <a:p>
            <a:pPr lvl="2"/>
            <a:r>
              <a:rPr lang="en-CA" dirty="0" smtClean="0"/>
              <a:t>Service agreement equivocal on issue for REP – complicated </a:t>
            </a:r>
          </a:p>
          <a:p>
            <a:pPr lvl="2"/>
            <a:r>
              <a:rPr lang="en-CA" dirty="0" smtClean="0"/>
              <a:t>Statutory framework: PIPEDA permits organization to disclose  to government institution where law enforcement states a “lawful authority” – but whether “lawful authority” depends on where REP - circular</a:t>
            </a:r>
          </a:p>
          <a:p>
            <a:r>
              <a:rPr lang="en-CA" dirty="0" smtClean="0"/>
              <a:t>Broad approach: not just nature of the information sought but the information it is capable of revealing 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8701036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i="1" dirty="0" smtClean="0"/>
              <a:t>Spencer</a:t>
            </a:r>
            <a:r>
              <a:rPr lang="en-CA" dirty="0" smtClean="0"/>
              <a:t>, cont’d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End result: s. 8 violation </a:t>
            </a:r>
          </a:p>
          <a:p>
            <a:r>
              <a:rPr lang="en-CA" dirty="0" smtClean="0"/>
              <a:t>Evidence not excluded pursuant to s. 24(2)</a:t>
            </a:r>
          </a:p>
          <a:p>
            <a:r>
              <a:rPr lang="en-CA" dirty="0" smtClean="0"/>
              <a:t>Moving forward: </a:t>
            </a:r>
          </a:p>
          <a:p>
            <a:pPr lvl="1"/>
            <a:r>
              <a:rPr lang="en-CA" dirty="0" smtClean="0"/>
              <a:t>Pre-</a:t>
            </a:r>
            <a:r>
              <a:rPr lang="en-CA" i="1" dirty="0" smtClean="0"/>
              <a:t>Spencer</a:t>
            </a:r>
            <a:r>
              <a:rPr lang="en-CA" dirty="0" smtClean="0"/>
              <a:t> case: concede s. 8 violation but argue 24(2)</a:t>
            </a:r>
          </a:p>
          <a:p>
            <a:pPr lvl="1"/>
            <a:r>
              <a:rPr lang="en-CA" dirty="0" smtClean="0"/>
              <a:t>If subscriber information already obtained but no warrant -&gt; advise police to obtain subscriber information through production order before seeking warrant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1475722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 smtClean="0"/>
              <a:t>Categorization: </a:t>
            </a:r>
            <a:br>
              <a:rPr lang="en-CA" dirty="0" smtClean="0"/>
            </a:br>
            <a:r>
              <a:rPr lang="en-CA" dirty="0" smtClean="0"/>
              <a:t>What is CP?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CA" dirty="0" smtClean="0"/>
              <a:t>CP defined in s. 163.1 of </a:t>
            </a:r>
            <a:r>
              <a:rPr lang="en-CA" i="1" dirty="0" smtClean="0"/>
              <a:t>Cr. C</a:t>
            </a:r>
            <a:r>
              <a:rPr lang="en-CA" dirty="0" smtClean="0"/>
              <a:t>.: </a:t>
            </a:r>
          </a:p>
          <a:p>
            <a:pPr lvl="1"/>
            <a:r>
              <a:rPr lang="en-CA" dirty="0" smtClean="0"/>
              <a:t>Photo, film, video </a:t>
            </a:r>
            <a:r>
              <a:rPr lang="en-CA" b="1" i="1" dirty="0" smtClean="0"/>
              <a:t>or other </a:t>
            </a:r>
            <a:r>
              <a:rPr lang="en-CA" dirty="0" smtClean="0"/>
              <a:t>visual representation showing…</a:t>
            </a:r>
          </a:p>
          <a:p>
            <a:pPr lvl="1"/>
            <a:r>
              <a:rPr lang="en-CA" b="1" dirty="0" smtClean="0"/>
              <a:t>Person</a:t>
            </a:r>
            <a:r>
              <a:rPr lang="en-CA" dirty="0" smtClean="0"/>
              <a:t> who is </a:t>
            </a:r>
            <a:r>
              <a:rPr lang="en-CA" b="1" dirty="0" smtClean="0"/>
              <a:t>or depicted as being </a:t>
            </a:r>
            <a:r>
              <a:rPr lang="en-CA" dirty="0" smtClean="0"/>
              <a:t>under 18</a:t>
            </a:r>
          </a:p>
          <a:p>
            <a:pPr marL="914400" lvl="2" indent="0">
              <a:buNone/>
            </a:pPr>
            <a:r>
              <a:rPr lang="en-CA" dirty="0" smtClean="0"/>
              <a:t>1) engaged in, or is depicted as engaged in, </a:t>
            </a:r>
            <a:r>
              <a:rPr lang="en-CA" b="1" dirty="0" smtClean="0"/>
              <a:t>explicit sexual activity</a:t>
            </a:r>
            <a:r>
              <a:rPr lang="en-CA" dirty="0" smtClean="0"/>
              <a:t>; or</a:t>
            </a:r>
          </a:p>
          <a:p>
            <a:pPr marL="914400" lvl="2" indent="0">
              <a:buNone/>
            </a:pPr>
            <a:r>
              <a:rPr lang="en-CA" dirty="0" smtClean="0"/>
              <a:t>2) </a:t>
            </a:r>
            <a:r>
              <a:rPr lang="en-CA" b="1" dirty="0" smtClean="0"/>
              <a:t>dominant characteristic </a:t>
            </a:r>
            <a:r>
              <a:rPr lang="en-CA" dirty="0" smtClean="0"/>
              <a:t>of which is the depiction, </a:t>
            </a:r>
            <a:r>
              <a:rPr lang="en-CA" b="1" dirty="0" smtClean="0"/>
              <a:t>for a sexual purpose</a:t>
            </a:r>
            <a:r>
              <a:rPr lang="en-CA" dirty="0" smtClean="0"/>
              <a:t>, of a sexual organ or the anal region</a:t>
            </a:r>
          </a:p>
          <a:p>
            <a:pPr lvl="1"/>
            <a:r>
              <a:rPr lang="en-CA" dirty="0" smtClean="0"/>
              <a:t>See also (b) – (d)</a:t>
            </a:r>
          </a:p>
          <a:p>
            <a:pPr lvl="1"/>
            <a:r>
              <a:rPr lang="en-CA" dirty="0" smtClean="0"/>
              <a:t>Visual Representation: broad definition -&gt; includes cartoons;  (see </a:t>
            </a:r>
            <a:r>
              <a:rPr lang="en-CA" i="1" dirty="0" smtClean="0"/>
              <a:t>Sharpe</a:t>
            </a:r>
            <a:r>
              <a:rPr lang="en-CA" dirty="0" smtClean="0"/>
              <a:t>)</a:t>
            </a:r>
          </a:p>
          <a:p>
            <a:pPr lvl="1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4834069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 smtClean="0"/>
              <a:t>Categorization:</a:t>
            </a:r>
            <a:br>
              <a:rPr lang="en-CA" dirty="0" smtClean="0"/>
            </a:br>
            <a:r>
              <a:rPr lang="en-CA" u="sng" dirty="0" smtClean="0"/>
              <a:t>Explicit</a:t>
            </a:r>
            <a:r>
              <a:rPr lang="en-CA" dirty="0" smtClean="0"/>
              <a:t> Sexual Activity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CA" dirty="0" smtClean="0"/>
              <a:t>Acts which “viewed objectively fall at the extreme end of the spectrum of sexual activity” (</a:t>
            </a:r>
            <a:r>
              <a:rPr lang="en-CA" i="1" dirty="0" smtClean="0"/>
              <a:t>Sharpe</a:t>
            </a:r>
            <a:r>
              <a:rPr lang="en-CA" dirty="0" smtClean="0"/>
              <a:t>, para. 49)</a:t>
            </a:r>
          </a:p>
          <a:p>
            <a:r>
              <a:rPr lang="en-CA" dirty="0" smtClean="0"/>
              <a:t>“acts involving nudity or intimate sexual activity, represented in a graphic and unambiguous fashion” </a:t>
            </a:r>
          </a:p>
          <a:p>
            <a:r>
              <a:rPr lang="en-CA" u="sng" dirty="0" smtClean="0"/>
              <a:t>Not</a:t>
            </a:r>
            <a:r>
              <a:rPr lang="en-CA" dirty="0" smtClean="0"/>
              <a:t> casual sexual contact: e.g. touching, kissing or hugging </a:t>
            </a:r>
          </a:p>
          <a:p>
            <a:r>
              <a:rPr lang="en-CA" dirty="0" smtClean="0"/>
              <a:t>Use of word “explicit” (</a:t>
            </a:r>
            <a:r>
              <a:rPr lang="en-CA" i="1" dirty="0" smtClean="0"/>
              <a:t>Sharpe</a:t>
            </a:r>
            <a:r>
              <a:rPr lang="en-CA" dirty="0" smtClean="0"/>
              <a:t>, paras. 44-48)</a:t>
            </a:r>
          </a:p>
          <a:p>
            <a:r>
              <a:rPr lang="en-CA" b="1" dirty="0" smtClean="0"/>
              <a:t>TEST</a:t>
            </a:r>
            <a:r>
              <a:rPr lang="en-CA" dirty="0" smtClean="0"/>
              <a:t>: would a “reasonable observer” find the activity to be of a “sexual nature” </a:t>
            </a:r>
          </a:p>
          <a:p>
            <a:r>
              <a:rPr lang="en-CA" dirty="0" smtClean="0"/>
              <a:t>Crown need not prove the activity </a:t>
            </a:r>
            <a:r>
              <a:rPr lang="en-CA" i="1" dirty="0" smtClean="0"/>
              <a:t>actually</a:t>
            </a:r>
            <a:r>
              <a:rPr lang="en-CA" dirty="0" smtClean="0"/>
              <a:t> occurred (“depicted as engaged in”)</a:t>
            </a:r>
          </a:p>
          <a:p>
            <a:pPr lvl="1"/>
            <a:r>
              <a:rPr lang="en-CA" dirty="0" smtClean="0"/>
              <a:t>E.g. sleeping child </a:t>
            </a:r>
          </a:p>
          <a:p>
            <a:pPr lvl="1"/>
            <a:r>
              <a:rPr lang="en-CA" dirty="0" smtClean="0"/>
              <a:t>Must convey to a reasonable observer that activity occurred (Sharpe, paras. 42-43; see also </a:t>
            </a:r>
            <a:r>
              <a:rPr lang="en-CA" i="1" dirty="0" smtClean="0"/>
              <a:t>Rowe</a:t>
            </a:r>
            <a:r>
              <a:rPr lang="en-CA" dirty="0" smtClean="0"/>
              <a:t>, [2011] O.J. No. 159 (C.A.))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5629823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 smtClean="0"/>
              <a:t>Categorization: </a:t>
            </a:r>
            <a:br>
              <a:rPr lang="en-CA" dirty="0" smtClean="0"/>
            </a:br>
            <a:r>
              <a:rPr lang="en-CA" dirty="0" smtClean="0"/>
              <a:t>Age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CA" b="1" dirty="0" smtClean="0"/>
              <a:t>TEST</a:t>
            </a:r>
            <a:r>
              <a:rPr lang="en-CA" dirty="0" smtClean="0"/>
              <a:t>: reasonable observer test </a:t>
            </a:r>
            <a:r>
              <a:rPr lang="en-CA" u="sng" dirty="0" smtClean="0"/>
              <a:t>unless the child is known to the offender</a:t>
            </a:r>
            <a:r>
              <a:rPr lang="en-CA" dirty="0" smtClean="0"/>
              <a:t> and is known to be under 18 (</a:t>
            </a:r>
            <a:r>
              <a:rPr lang="en-CA" i="1" dirty="0" err="1" smtClean="0"/>
              <a:t>Garbett</a:t>
            </a:r>
            <a:r>
              <a:rPr lang="en-CA" dirty="0" smtClean="0"/>
              <a:t>, [2008] O.J. No. 917 (C.J.))</a:t>
            </a:r>
          </a:p>
          <a:p>
            <a:r>
              <a:rPr lang="en-CA" dirty="0" smtClean="0"/>
              <a:t>See s. 658(5) of </a:t>
            </a:r>
            <a:r>
              <a:rPr lang="en-CA" i="1" dirty="0" smtClean="0"/>
              <a:t>Cr. C</a:t>
            </a:r>
            <a:r>
              <a:rPr lang="en-CA" dirty="0" smtClean="0"/>
              <a:t>.: trier of fact can infer age from individual’s appearance</a:t>
            </a:r>
          </a:p>
          <a:p>
            <a:r>
              <a:rPr lang="en-CA" dirty="0" smtClean="0"/>
              <a:t>Reasonable observer vs. expert evidence re sexual maturation </a:t>
            </a:r>
          </a:p>
          <a:p>
            <a:r>
              <a:rPr lang="en-CA" dirty="0" smtClean="0"/>
              <a:t>Police: err on side of under-inclusion (pre-pubescent)</a:t>
            </a:r>
          </a:p>
          <a:p>
            <a:r>
              <a:rPr lang="en-CA" dirty="0" smtClean="0"/>
              <a:t>“depicted as being under 18”: does not include adults dressed up as children (e.g. 40-year old dressed in a diaper)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2295303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 smtClean="0"/>
              <a:t>Categorization:</a:t>
            </a:r>
            <a:br>
              <a:rPr lang="en-CA" dirty="0" smtClean="0"/>
            </a:br>
            <a:r>
              <a:rPr lang="en-CA" dirty="0" smtClean="0"/>
              <a:t>“Person”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CA" dirty="0" smtClean="0"/>
              <a:t>Includes both actual and imaginary human beings (</a:t>
            </a:r>
            <a:r>
              <a:rPr lang="en-CA" i="1" dirty="0" smtClean="0"/>
              <a:t>Sharpe</a:t>
            </a:r>
            <a:r>
              <a:rPr lang="en-CA" dirty="0" smtClean="0"/>
              <a:t>, para. 38)</a:t>
            </a:r>
          </a:p>
          <a:p>
            <a:r>
              <a:rPr lang="en-CA" dirty="0" smtClean="0"/>
              <a:t>E.g. drawings or computer animations </a:t>
            </a:r>
          </a:p>
          <a:p>
            <a:r>
              <a:rPr lang="en-CA" b="1" dirty="0" smtClean="0"/>
              <a:t>Context matters</a:t>
            </a:r>
            <a:r>
              <a:rPr lang="en-CA" dirty="0" smtClean="0"/>
              <a:t>: age of cartoon characters determined by how old a reasonable observer viewing the material, in context, would believe them to be </a:t>
            </a:r>
          </a:p>
          <a:p>
            <a:pPr lvl="1"/>
            <a:r>
              <a:rPr lang="en-CA" dirty="0" smtClean="0"/>
              <a:t>Accompany text</a:t>
            </a:r>
          </a:p>
          <a:p>
            <a:pPr lvl="1"/>
            <a:r>
              <a:rPr lang="en-CA" dirty="0" smtClean="0"/>
              <a:t>File name</a:t>
            </a:r>
          </a:p>
          <a:p>
            <a:pPr lvl="1"/>
            <a:r>
              <a:rPr lang="en-CA" dirty="0" smtClean="0"/>
              <a:t>Known cartoon characters (e.g. the Simpsons)</a:t>
            </a:r>
          </a:p>
          <a:p>
            <a:pPr marL="457200" lvl="1" indent="0">
              <a:buNone/>
            </a:pPr>
            <a:endParaRPr lang="en-CA" dirty="0" smtClean="0"/>
          </a:p>
        </p:txBody>
      </p:sp>
    </p:spTree>
    <p:extLst>
      <p:ext uri="{BB962C8B-B14F-4D97-AF65-F5344CB8AC3E}">
        <p14:creationId xmlns:p14="http://schemas.microsoft.com/office/powerpoint/2010/main" val="27681300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98178"/>
          </a:xfrm>
        </p:spPr>
        <p:txBody>
          <a:bodyPr>
            <a:normAutofit fontScale="90000"/>
          </a:bodyPr>
          <a:lstStyle/>
          <a:p>
            <a:r>
              <a:rPr lang="en-CA" dirty="0" smtClean="0"/>
              <a:t>Categorization: </a:t>
            </a:r>
            <a:br>
              <a:rPr lang="en-CA" dirty="0" smtClean="0"/>
            </a:br>
            <a:r>
              <a:rPr lang="en-CA" dirty="0" smtClean="0"/>
              <a:t>Dominant Characteristic and </a:t>
            </a:r>
            <a:br>
              <a:rPr lang="en-CA" dirty="0" smtClean="0"/>
            </a:br>
            <a:r>
              <a:rPr lang="en-CA" dirty="0" smtClean="0"/>
              <a:t>Sexual Purpose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76872"/>
            <a:ext cx="8229600" cy="3849291"/>
          </a:xfrm>
        </p:spPr>
        <p:txBody>
          <a:bodyPr>
            <a:normAutofit fontScale="85000" lnSpcReduction="20000"/>
          </a:bodyPr>
          <a:lstStyle/>
          <a:p>
            <a:r>
              <a:rPr lang="en-CA" dirty="0" smtClean="0"/>
              <a:t>Reasonable observer test – again contextual (</a:t>
            </a:r>
            <a:r>
              <a:rPr lang="en-CA" i="1" dirty="0" smtClean="0"/>
              <a:t>Sharpe</a:t>
            </a:r>
            <a:r>
              <a:rPr lang="en-CA" dirty="0" smtClean="0"/>
              <a:t>, para. 50)</a:t>
            </a:r>
          </a:p>
          <a:p>
            <a:r>
              <a:rPr lang="en-CA" dirty="0" smtClean="0"/>
              <a:t>Not a test of proportion (e.g. 5 seconds of a 60 second clip)</a:t>
            </a:r>
          </a:p>
          <a:p>
            <a:pPr lvl="1"/>
            <a:r>
              <a:rPr lang="en-CA" dirty="0" smtClean="0"/>
              <a:t>Dominant characteristic of the depiction rather than the DC of the assembly within which it is found (</a:t>
            </a:r>
            <a:r>
              <a:rPr lang="en-CA" i="1" dirty="0" err="1" smtClean="0"/>
              <a:t>Rudiger</a:t>
            </a:r>
            <a:r>
              <a:rPr lang="en-CA" dirty="0" smtClean="0"/>
              <a:t>, [2011] B.C.J. No. 1947)</a:t>
            </a:r>
          </a:p>
          <a:p>
            <a:r>
              <a:rPr lang="en-CA" dirty="0" smtClean="0"/>
              <a:t>Sexual purpose: quantity; lack of consent; file name; innocent explanation; </a:t>
            </a:r>
            <a:r>
              <a:rPr lang="en-CA" b="1" dirty="0" smtClean="0"/>
              <a:t>context </a:t>
            </a:r>
            <a:r>
              <a:rPr lang="en-CA" dirty="0" smtClean="0"/>
              <a:t>(reconsideration of category 2 and 3)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6194195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 smtClean="0"/>
              <a:t>Categorization: </a:t>
            </a:r>
            <a:br>
              <a:rPr lang="en-CA" dirty="0" smtClean="0"/>
            </a:br>
            <a:r>
              <a:rPr lang="en-CA" dirty="0" smtClean="0"/>
              <a:t>“Sexual Organ or Anal Region”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Sexual Organ: “organ of or relating to the sphere of behavior associated to libidinal gratification” </a:t>
            </a:r>
          </a:p>
          <a:p>
            <a:pPr lvl="1"/>
            <a:r>
              <a:rPr lang="en-CA" dirty="0" smtClean="0"/>
              <a:t>E.g. labia; breasts; penis</a:t>
            </a:r>
          </a:p>
          <a:p>
            <a:r>
              <a:rPr lang="en-CA" dirty="0" smtClean="0"/>
              <a:t>Anal Region: anus; buttocks </a:t>
            </a:r>
          </a:p>
          <a:p>
            <a:r>
              <a:rPr lang="en-CA" dirty="0" smtClean="0"/>
              <a:t>Nudity </a:t>
            </a:r>
            <a:r>
              <a:rPr lang="en-CA" u="sng" dirty="0" smtClean="0"/>
              <a:t>not</a:t>
            </a:r>
            <a:r>
              <a:rPr lang="en-CA" dirty="0" smtClean="0"/>
              <a:t> required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0448468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Categorization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CA" dirty="0" smtClean="0"/>
              <a:t>Who does it and when?</a:t>
            </a:r>
          </a:p>
          <a:p>
            <a:r>
              <a:rPr lang="en-CA" dirty="0" smtClean="0"/>
              <a:t>Once computer seized -&gt; C4All Script pre-categorizes the digital data  (forensic examiner)</a:t>
            </a:r>
          </a:p>
          <a:p>
            <a:pPr lvl="1"/>
            <a:r>
              <a:rPr lang="en-CA" dirty="0" smtClean="0"/>
              <a:t>“C4ALL Ready” or “pre-categorization” report provided to ICE Investigator </a:t>
            </a:r>
          </a:p>
          <a:p>
            <a:pPr lvl="2"/>
            <a:r>
              <a:rPr lang="en-CA" dirty="0" smtClean="0"/>
              <a:t>Has already compared hash values with data </a:t>
            </a:r>
            <a:r>
              <a:rPr lang="en-CA" dirty="0"/>
              <a:t>b</a:t>
            </a:r>
            <a:r>
              <a:rPr lang="en-CA" dirty="0" smtClean="0"/>
              <a:t>ank of known CP</a:t>
            </a:r>
          </a:p>
          <a:p>
            <a:pPr lvl="1"/>
            <a:r>
              <a:rPr lang="en-CA" dirty="0" smtClean="0"/>
              <a:t>ICE Investigator now categorizes already recognized images + new ones</a:t>
            </a:r>
          </a:p>
          <a:p>
            <a:pPr lvl="2"/>
            <a:r>
              <a:rPr lang="en-CA" dirty="0" smtClean="0"/>
              <a:t>Timeline varies depending on workload and Crown request </a:t>
            </a:r>
          </a:p>
          <a:p>
            <a:pPr lvl="1"/>
            <a:r>
              <a:rPr lang="en-CA" dirty="0" smtClean="0"/>
              <a:t>Currently 4 categories: </a:t>
            </a:r>
          </a:p>
          <a:p>
            <a:pPr lvl="2"/>
            <a:r>
              <a:rPr lang="en-CA" dirty="0" smtClean="0"/>
              <a:t>Child pornography</a:t>
            </a:r>
          </a:p>
          <a:p>
            <a:pPr lvl="2"/>
            <a:r>
              <a:rPr lang="en-CA" dirty="0" smtClean="0"/>
              <a:t>Child nudity</a:t>
            </a:r>
          </a:p>
          <a:p>
            <a:pPr lvl="2"/>
            <a:r>
              <a:rPr lang="en-CA" dirty="0" smtClean="0"/>
              <a:t>Chid relevant</a:t>
            </a:r>
          </a:p>
          <a:p>
            <a:pPr lvl="2"/>
            <a:r>
              <a:rPr lang="en-CA" dirty="0" smtClean="0"/>
              <a:t>Other</a:t>
            </a:r>
          </a:p>
          <a:p>
            <a:pPr lvl="1"/>
            <a:r>
              <a:rPr lang="en-CA" dirty="0" smtClean="0"/>
              <a:t>In the Fall -&gt; moving to 3 categories:</a:t>
            </a:r>
          </a:p>
          <a:p>
            <a:pPr lvl="2"/>
            <a:r>
              <a:rPr lang="en-CA" dirty="0" smtClean="0"/>
              <a:t>Child pornography</a:t>
            </a:r>
          </a:p>
          <a:p>
            <a:pPr lvl="2"/>
            <a:r>
              <a:rPr lang="en-CA" dirty="0" smtClean="0"/>
              <a:t>Child relevant (age difficult or doubt re DC or SP)</a:t>
            </a:r>
          </a:p>
          <a:p>
            <a:pPr lvl="2"/>
            <a:r>
              <a:rPr lang="en-CA" dirty="0" smtClean="0"/>
              <a:t>Other </a:t>
            </a:r>
          </a:p>
          <a:p>
            <a:r>
              <a:rPr lang="en-CA" dirty="0" smtClean="0"/>
              <a:t>Careful re resolving based on pre-categorized numbers </a:t>
            </a:r>
          </a:p>
          <a:p>
            <a:pPr lvl="2"/>
            <a:endParaRPr lang="en-CA" dirty="0" smtClean="0"/>
          </a:p>
          <a:p>
            <a:pPr marL="457200" lvl="1" indent="0">
              <a:buNone/>
            </a:pPr>
            <a:endParaRPr lang="en-CA" dirty="0" smtClean="0"/>
          </a:p>
        </p:txBody>
      </p:sp>
    </p:spTree>
    <p:extLst>
      <p:ext uri="{BB962C8B-B14F-4D97-AF65-F5344CB8AC3E}">
        <p14:creationId xmlns:p14="http://schemas.microsoft.com/office/powerpoint/2010/main" val="17261536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 smtClean="0"/>
              <a:t>Categorization:</a:t>
            </a:r>
            <a:br>
              <a:rPr lang="en-CA" dirty="0" smtClean="0"/>
            </a:br>
            <a:r>
              <a:rPr lang="en-CA" dirty="0" smtClean="0"/>
              <a:t>C4All Report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CA" dirty="0" smtClean="0"/>
              <a:t>Unique images (identical hash value but different file names)</a:t>
            </a:r>
          </a:p>
          <a:p>
            <a:r>
              <a:rPr lang="en-CA" dirty="0" smtClean="0"/>
              <a:t>Allocated vs. unallocated (analogy: TOC book)</a:t>
            </a:r>
          </a:p>
          <a:p>
            <a:pPr lvl="1"/>
            <a:r>
              <a:rPr lang="en-CA" b="1" dirty="0" smtClean="0"/>
              <a:t>Unallocated</a:t>
            </a:r>
            <a:r>
              <a:rPr lang="en-CA" dirty="0" smtClean="0"/>
              <a:t>: data remains but marker been removed -&gt; available to file system but not the user</a:t>
            </a:r>
          </a:p>
          <a:p>
            <a:pPr lvl="1"/>
            <a:r>
              <a:rPr lang="en-CA" dirty="0" smtClean="0"/>
              <a:t>Relevant to element of control (possession)</a:t>
            </a:r>
          </a:p>
          <a:p>
            <a:pPr lvl="1"/>
            <a:r>
              <a:rPr lang="en-CA" dirty="0" smtClean="0"/>
              <a:t>File moved to recycle bin -&gt; remains in allocated space until bin is emptied because still accessible by user</a:t>
            </a:r>
          </a:p>
          <a:p>
            <a:pPr lvl="1"/>
            <a:r>
              <a:rPr lang="en-CA" dirty="0" smtClean="0"/>
              <a:t>Challenge when all files are in unallocated space – but not insurmountable</a:t>
            </a:r>
          </a:p>
          <a:p>
            <a:r>
              <a:rPr lang="en-CA" dirty="0" smtClean="0"/>
              <a:t>Final numbers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8036453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Disclosure Issues: Crown Policy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CA" b="1" dirty="0" smtClean="0"/>
              <a:t>Defence entitled to images</a:t>
            </a:r>
            <a:r>
              <a:rPr lang="en-CA" dirty="0" smtClean="0"/>
              <a:t>: clearly relevant; within Crown control; not subject to privilege</a:t>
            </a:r>
          </a:p>
          <a:p>
            <a:r>
              <a:rPr lang="en-CA" dirty="0" smtClean="0"/>
              <a:t>Crown entitled to offer alternate form of disclosure: burden shifts to defence to show why inadequate (</a:t>
            </a:r>
            <a:r>
              <a:rPr lang="en-CA" i="1" dirty="0" smtClean="0"/>
              <a:t>R. v. Mohammed</a:t>
            </a:r>
            <a:r>
              <a:rPr lang="en-CA" dirty="0" smtClean="0"/>
              <a:t>, [2007] O.J. No. 700)</a:t>
            </a:r>
          </a:p>
          <a:p>
            <a:pPr lvl="1"/>
            <a:r>
              <a:rPr lang="en-CA" dirty="0" smtClean="0"/>
              <a:t>A </a:t>
            </a:r>
            <a:r>
              <a:rPr lang="en-CA" u="sng" dirty="0" smtClean="0"/>
              <a:t>particular form </a:t>
            </a:r>
            <a:r>
              <a:rPr lang="en-CA" dirty="0" smtClean="0"/>
              <a:t>of disclosure is not required </a:t>
            </a:r>
          </a:p>
          <a:p>
            <a:r>
              <a:rPr lang="en-CA" dirty="0" smtClean="0"/>
              <a:t>Best Practice (and most common):</a:t>
            </a:r>
          </a:p>
          <a:p>
            <a:pPr lvl="1"/>
            <a:r>
              <a:rPr lang="en-CA" dirty="0" smtClean="0"/>
              <a:t>Police retain images and defence invited for viewing</a:t>
            </a:r>
          </a:p>
          <a:p>
            <a:r>
              <a:rPr lang="en-CA" dirty="0" smtClean="0"/>
              <a:t>If insisting on copy:</a:t>
            </a:r>
          </a:p>
          <a:p>
            <a:pPr lvl="1"/>
            <a:r>
              <a:rPr lang="en-CA" u="sng" dirty="0" smtClean="0"/>
              <a:t>Court order </a:t>
            </a:r>
            <a:r>
              <a:rPr lang="en-CA" dirty="0" smtClean="0"/>
              <a:t>with sufficient conditions that ensure privacy interests of children are adequately protected (s. 490(15) – access to things seized)</a:t>
            </a:r>
          </a:p>
          <a:p>
            <a:pPr lvl="1"/>
            <a:r>
              <a:rPr lang="en-CA" dirty="0" smtClean="0"/>
              <a:t>Include time limit</a:t>
            </a:r>
          </a:p>
          <a:p>
            <a:pPr lvl="1"/>
            <a:r>
              <a:rPr lang="en-CA" dirty="0" smtClean="0"/>
              <a:t>Pro-active to facilitate application: NOA + order</a:t>
            </a:r>
          </a:p>
          <a:p>
            <a:pPr lvl="1"/>
            <a:r>
              <a:rPr lang="en-CA" dirty="0" smtClean="0"/>
              <a:t>Draft orders on </a:t>
            </a:r>
            <a:r>
              <a:rPr lang="en-CA" dirty="0" err="1" smtClean="0"/>
              <a:t>CLDNet</a:t>
            </a:r>
            <a:endParaRPr lang="en-CA" dirty="0" smtClean="0"/>
          </a:p>
          <a:p>
            <a:r>
              <a:rPr lang="en-CA" dirty="0" smtClean="0"/>
              <a:t>Undertakings insufficient:</a:t>
            </a:r>
          </a:p>
          <a:p>
            <a:pPr lvl="1"/>
            <a:r>
              <a:rPr lang="en-CA" dirty="0" smtClean="0"/>
              <a:t>Undertaking ceases to apply once item becomes exhibit in court proceedings</a:t>
            </a:r>
          </a:p>
          <a:p>
            <a:pPr lvl="1"/>
            <a:r>
              <a:rPr lang="en-CA" dirty="0" smtClean="0"/>
              <a:t>New defence requires new balancing (undue risk of harm versus generic “public good”)</a:t>
            </a:r>
          </a:p>
          <a:p>
            <a:pPr lvl="1"/>
            <a:r>
              <a:rPr lang="en-CA" dirty="0" smtClean="0"/>
              <a:t>Changes in technology (misplacing 35 cassettes versus a CD) – court order reinforces importance</a:t>
            </a:r>
          </a:p>
          <a:p>
            <a:pPr lvl="1"/>
            <a:r>
              <a:rPr lang="en-CA" dirty="0" smtClean="0"/>
              <a:t>Enforcement – Law Society? 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045927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Disclosure Issues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CA" dirty="0" smtClean="0"/>
              <a:t>Clarify what defence actually wants</a:t>
            </a:r>
          </a:p>
          <a:p>
            <a:pPr lvl="1"/>
            <a:r>
              <a:rPr lang="en-CA" dirty="0" smtClean="0"/>
              <a:t>Images only -&gt; why is a viewing insufficient?</a:t>
            </a:r>
          </a:p>
          <a:p>
            <a:pPr lvl="1"/>
            <a:r>
              <a:rPr lang="en-CA" dirty="0" smtClean="0"/>
              <a:t>Data -&gt; mirror of hard drive </a:t>
            </a:r>
            <a:r>
              <a:rPr lang="en-CA" b="1" u="sng" dirty="0" smtClean="0"/>
              <a:t>OR</a:t>
            </a:r>
            <a:r>
              <a:rPr lang="en-CA" dirty="0" smtClean="0"/>
              <a:t> forensic image</a:t>
            </a:r>
          </a:p>
          <a:p>
            <a:pPr lvl="2"/>
            <a:r>
              <a:rPr lang="en-CA" dirty="0" smtClean="0"/>
              <a:t>Police: prefer to provide mirror – don’t want to provide their own work product</a:t>
            </a:r>
          </a:p>
          <a:p>
            <a:pPr lvl="2"/>
            <a:r>
              <a:rPr lang="en-CA" dirty="0" smtClean="0"/>
              <a:t>Crown: prefer to disclose Encase Image – only readable with specialized software so added protection re privacy </a:t>
            </a:r>
          </a:p>
          <a:p>
            <a:r>
              <a:rPr lang="en-CA" dirty="0" smtClean="0"/>
              <a:t>Stay in touch with forensic examiners</a:t>
            </a:r>
          </a:p>
          <a:p>
            <a:r>
              <a:rPr lang="en-CA" dirty="0" smtClean="0"/>
              <a:t>Timeline for disclosure – speak in detail on the record</a:t>
            </a:r>
          </a:p>
          <a:p>
            <a:r>
              <a:rPr lang="en-CA" i="1" dirty="0" err="1" smtClean="0"/>
              <a:t>Stinchecombe</a:t>
            </a:r>
            <a:r>
              <a:rPr lang="en-CA" dirty="0" smtClean="0"/>
              <a:t> does not require full forensics before a trial date can be set (</a:t>
            </a:r>
            <a:r>
              <a:rPr lang="en-CA" i="1" dirty="0" smtClean="0"/>
              <a:t>Kovacs-Tatar</a:t>
            </a:r>
            <a:r>
              <a:rPr lang="en-CA" dirty="0" smtClean="0"/>
              <a:t>, [2004] O.J. No. 4756)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23366986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Pre-Trial Checklist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CA" dirty="0" smtClean="0"/>
              <a:t>Confirm complete C4All report prepared</a:t>
            </a:r>
          </a:p>
          <a:p>
            <a:r>
              <a:rPr lang="en-CA" dirty="0" smtClean="0"/>
              <a:t>P2P case -&gt; request the installation screen captures for exact version </a:t>
            </a:r>
          </a:p>
          <a:p>
            <a:r>
              <a:rPr lang="en-CA" dirty="0" smtClean="0"/>
              <a:t>Prepare live demonstration (e.g. </a:t>
            </a:r>
            <a:r>
              <a:rPr lang="en-CA" dirty="0" err="1" smtClean="0"/>
              <a:t>limewire</a:t>
            </a:r>
            <a:r>
              <a:rPr lang="en-CA" dirty="0" smtClean="0"/>
              <a:t> searches? Installation?)</a:t>
            </a:r>
          </a:p>
          <a:p>
            <a:r>
              <a:rPr lang="en-CA" dirty="0" smtClean="0"/>
              <a:t>Review forensics </a:t>
            </a:r>
            <a:r>
              <a:rPr lang="en-CA" b="1" u="sng" dirty="0" smtClean="0"/>
              <a:t>well in advance </a:t>
            </a:r>
            <a:r>
              <a:rPr lang="en-CA" dirty="0" smtClean="0"/>
              <a:t>of trial </a:t>
            </a:r>
          </a:p>
          <a:p>
            <a:pPr lvl="1"/>
            <a:r>
              <a:rPr lang="en-CA" dirty="0" smtClean="0"/>
              <a:t>Request early prep</a:t>
            </a:r>
          </a:p>
          <a:p>
            <a:r>
              <a:rPr lang="en-CA" dirty="0" smtClean="0"/>
              <a:t>Section 657.3 -&gt; file expert notice: categorization/forensics</a:t>
            </a:r>
          </a:p>
          <a:p>
            <a:r>
              <a:rPr lang="en-CA" dirty="0" smtClean="0"/>
              <a:t>Request representative sample if CP admitted </a:t>
            </a:r>
          </a:p>
          <a:p>
            <a:r>
              <a:rPr lang="en-CA" dirty="0" smtClean="0"/>
              <a:t>Prepare sealing order</a:t>
            </a:r>
          </a:p>
          <a:p>
            <a:r>
              <a:rPr lang="en-CA" dirty="0" smtClean="0"/>
              <a:t>Seek admissions: continuity of digital media?  Expert qualifications?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39257134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 smtClean="0"/>
              <a:t>Possession: </a:t>
            </a:r>
            <a:br>
              <a:rPr lang="en-CA" dirty="0" smtClean="0"/>
            </a:br>
            <a:r>
              <a:rPr lang="en-CA" dirty="0" smtClean="0"/>
              <a:t>Knowledge and Control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CA" dirty="0" smtClean="0"/>
              <a:t>Possession defined in s. 4(3) of Cr. C.</a:t>
            </a:r>
          </a:p>
          <a:p>
            <a:r>
              <a:rPr lang="en-CA" dirty="0" smtClean="0"/>
              <a:t>Proof of knowledge of the physical (or digital) location of the item; the nature or content of the item; and control over the item </a:t>
            </a:r>
          </a:p>
          <a:p>
            <a:pPr lvl="1"/>
            <a:r>
              <a:rPr lang="en-CA" dirty="0" smtClean="0"/>
              <a:t>Need not show that accused knew legal definition of CP – just aware of general qualities of the file</a:t>
            </a:r>
          </a:p>
          <a:p>
            <a:pPr lvl="1"/>
            <a:r>
              <a:rPr lang="en-CA" dirty="0" smtClean="0"/>
              <a:t>Wilful blindness/recklessness apply</a:t>
            </a:r>
          </a:p>
          <a:p>
            <a:r>
              <a:rPr lang="en-CA" dirty="0" smtClean="0"/>
              <a:t>Circumstantial evidence of possession (knowledge and control):</a:t>
            </a:r>
          </a:p>
          <a:p>
            <a:pPr lvl="1"/>
            <a:r>
              <a:rPr lang="en-CA" dirty="0" smtClean="0"/>
              <a:t>File names </a:t>
            </a:r>
          </a:p>
          <a:p>
            <a:pPr lvl="1"/>
            <a:r>
              <a:rPr lang="en-CA" dirty="0" smtClean="0"/>
              <a:t>CP specific search terms (e.g. </a:t>
            </a:r>
            <a:r>
              <a:rPr lang="en-CA" dirty="0" err="1" smtClean="0"/>
              <a:t>pthc</a:t>
            </a:r>
            <a:r>
              <a:rPr lang="en-CA" dirty="0" smtClean="0"/>
              <a:t>, </a:t>
            </a:r>
            <a:r>
              <a:rPr lang="en-CA" dirty="0" err="1" smtClean="0"/>
              <a:t>lolita</a:t>
            </a:r>
            <a:r>
              <a:rPr lang="en-CA" dirty="0" smtClean="0"/>
              <a:t>)</a:t>
            </a:r>
          </a:p>
          <a:p>
            <a:pPr lvl="1"/>
            <a:r>
              <a:rPr lang="en-CA" dirty="0" smtClean="0"/>
              <a:t>Organization/file structure</a:t>
            </a:r>
          </a:p>
          <a:p>
            <a:pPr lvl="1"/>
            <a:r>
              <a:rPr lang="en-CA" dirty="0" smtClean="0"/>
              <a:t>Quantity of material </a:t>
            </a:r>
          </a:p>
          <a:p>
            <a:pPr lvl="1"/>
            <a:r>
              <a:rPr lang="en-CA" dirty="0" smtClean="0"/>
              <a:t>Computer usage/ownership (passwords/social media accounts/email)</a:t>
            </a:r>
          </a:p>
          <a:p>
            <a:pPr lvl="1"/>
            <a:r>
              <a:rPr lang="en-CA" dirty="0" smtClean="0"/>
              <a:t>Recently viewed files (Windows Registry File)</a:t>
            </a:r>
          </a:p>
          <a:p>
            <a:pPr lvl="1"/>
            <a:r>
              <a:rPr lang="en-CA" sz="2900" dirty="0" smtClean="0"/>
              <a:t>Traditional policing (who else lives in home?  Access during relevant periods?)</a:t>
            </a:r>
          </a:p>
          <a:p>
            <a:pPr lvl="1"/>
            <a:r>
              <a:rPr lang="en-CA" sz="2900" dirty="0" smtClean="0"/>
              <a:t>Location of computer (think beyond forensics)</a:t>
            </a:r>
          </a:p>
          <a:p>
            <a:pPr marL="457200" lvl="1" indent="0">
              <a:buNone/>
            </a:pPr>
            <a:endParaRPr lang="en-CA" sz="2900" dirty="0" smtClean="0"/>
          </a:p>
          <a:p>
            <a:r>
              <a:rPr lang="en-CA" dirty="0" smtClean="0"/>
              <a:t>Cached files -&gt; access not possession 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81980135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Distribution: Make Available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en-CA" dirty="0" smtClean="0"/>
              <a:t>Most common form: distribution </a:t>
            </a:r>
            <a:r>
              <a:rPr lang="en-CA" u="sng" dirty="0" smtClean="0"/>
              <a:t>by making available </a:t>
            </a:r>
            <a:r>
              <a:rPr lang="en-CA" dirty="0" smtClean="0"/>
              <a:t>(P2P File Sharing)</a:t>
            </a:r>
          </a:p>
          <a:p>
            <a:r>
              <a:rPr lang="en-CA" dirty="0" smtClean="0"/>
              <a:t>Added in 2001 amendments</a:t>
            </a:r>
          </a:p>
          <a:p>
            <a:r>
              <a:rPr lang="en-CA" dirty="0" smtClean="0"/>
              <a:t>Crown should proceed on MA: mandatory min; high public interest; RPC (especially post-</a:t>
            </a:r>
            <a:r>
              <a:rPr lang="en-CA" i="1" dirty="0" smtClean="0"/>
              <a:t>Spencer</a:t>
            </a:r>
            <a:r>
              <a:rPr lang="en-CA" dirty="0" smtClean="0"/>
              <a:t>)</a:t>
            </a:r>
          </a:p>
          <a:p>
            <a:pPr marL="0" indent="0">
              <a:buNone/>
            </a:pPr>
            <a:endParaRPr lang="en-CA" dirty="0" smtClean="0"/>
          </a:p>
          <a:p>
            <a:r>
              <a:rPr lang="en-CA" i="1" dirty="0" err="1" smtClean="0"/>
              <a:t>Mens</a:t>
            </a:r>
            <a:r>
              <a:rPr lang="en-CA" i="1" dirty="0" smtClean="0"/>
              <a:t> Rea</a:t>
            </a:r>
            <a:r>
              <a:rPr lang="en-CA" dirty="0" smtClean="0"/>
              <a:t>: knowledge of sharing </a:t>
            </a:r>
          </a:p>
          <a:p>
            <a:pPr lvl="1"/>
            <a:r>
              <a:rPr lang="en-CA" dirty="0" smtClean="0"/>
              <a:t>Actual knowledge </a:t>
            </a:r>
            <a:r>
              <a:rPr lang="en-CA" b="1" u="sng" dirty="0" smtClean="0"/>
              <a:t>or wilful blindness </a:t>
            </a:r>
            <a:r>
              <a:rPr lang="en-CA" dirty="0" smtClean="0"/>
              <a:t>(see </a:t>
            </a:r>
            <a:r>
              <a:rPr lang="en-CA" i="1" dirty="0" smtClean="0"/>
              <a:t>Spencer</a:t>
            </a:r>
            <a:r>
              <a:rPr lang="en-CA" dirty="0" smtClean="0"/>
              <a:t>)</a:t>
            </a:r>
          </a:p>
          <a:p>
            <a:pPr lvl="1"/>
            <a:r>
              <a:rPr lang="en-CA" dirty="0" smtClean="0"/>
              <a:t>P2P: must show that offender knew (or was reckless of willfully blind to fact) that data in shared folder was accessible to other users on the network</a:t>
            </a:r>
          </a:p>
          <a:p>
            <a:pPr lvl="1"/>
            <a:endParaRPr lang="en-CA" dirty="0" smtClean="0"/>
          </a:p>
          <a:p>
            <a:r>
              <a:rPr lang="en-CA" dirty="0" smtClean="0"/>
              <a:t>What evidence is available to prove knowledge? (see </a:t>
            </a:r>
            <a:r>
              <a:rPr lang="en-CA" i="1" dirty="0" smtClean="0"/>
              <a:t>Spencer</a:t>
            </a:r>
            <a:r>
              <a:rPr lang="en-CA" dirty="0" smtClean="0"/>
              <a:t>, para. 85)</a:t>
            </a:r>
          </a:p>
          <a:p>
            <a:pPr lvl="1"/>
            <a:r>
              <a:rPr lang="en-CA" dirty="0" smtClean="0"/>
              <a:t>Detailed presentation of file-sharing program, </a:t>
            </a:r>
            <a:r>
              <a:rPr lang="en-CA" u="sng" dirty="0" smtClean="0"/>
              <a:t>including installation procedures</a:t>
            </a:r>
          </a:p>
          <a:p>
            <a:pPr lvl="2"/>
            <a:r>
              <a:rPr lang="en-CA" dirty="0" smtClean="0"/>
              <a:t>Screen captures  with red circle around every use of word “share”</a:t>
            </a:r>
          </a:p>
          <a:p>
            <a:pPr lvl="1"/>
            <a:r>
              <a:rPr lang="en-CA" dirty="0" smtClean="0"/>
              <a:t>Adjustment to program settings (extract program configuration details) from </a:t>
            </a:r>
            <a:r>
              <a:rPr lang="en-CA" dirty="0" err="1" smtClean="0"/>
              <a:t>limewire.props</a:t>
            </a:r>
            <a:r>
              <a:rPr lang="en-CA" dirty="0" smtClean="0"/>
              <a:t>  file</a:t>
            </a:r>
          </a:p>
          <a:p>
            <a:pPr lvl="1"/>
            <a:r>
              <a:rPr lang="en-CA" dirty="0" smtClean="0"/>
              <a:t>Any other evidence of computer sophistication (adjustment of generic settings)/experience</a:t>
            </a:r>
          </a:p>
          <a:p>
            <a:pPr lvl="1"/>
            <a:r>
              <a:rPr lang="en-CA" dirty="0" smtClean="0"/>
              <a:t>Statements to police</a:t>
            </a:r>
          </a:p>
          <a:p>
            <a:pPr lvl="1"/>
            <a:r>
              <a:rPr lang="en-CA" dirty="0" smtClean="0"/>
              <a:t>Notification features </a:t>
            </a:r>
          </a:p>
          <a:p>
            <a:pPr lvl="1"/>
            <a:r>
              <a:rPr lang="en-CA" dirty="0" smtClean="0"/>
              <a:t>Visual indicators built into program </a:t>
            </a:r>
          </a:p>
          <a:p>
            <a:r>
              <a:rPr lang="en-CA" dirty="0" smtClean="0"/>
              <a:t>Test is </a:t>
            </a:r>
            <a:r>
              <a:rPr lang="en-CA" u="sng" dirty="0" smtClean="0"/>
              <a:t>knowledge</a:t>
            </a:r>
            <a:r>
              <a:rPr lang="en-CA" dirty="0" smtClean="0"/>
              <a:t> -&gt; not motivation (</a:t>
            </a:r>
            <a:r>
              <a:rPr lang="en-CA" i="1" dirty="0" smtClean="0"/>
              <a:t>Connor</a:t>
            </a:r>
            <a:r>
              <a:rPr lang="en-CA" dirty="0" smtClean="0"/>
              <a:t>, [2009] O.J. No. 3828 (C.J.))</a:t>
            </a:r>
          </a:p>
          <a:p>
            <a:pPr lvl="1"/>
            <a:r>
              <a:rPr lang="en-CA" dirty="0" smtClean="0"/>
              <a:t>Don’t have to show they “wanted” to share – just that they knew they were</a:t>
            </a:r>
          </a:p>
          <a:p>
            <a:r>
              <a:rPr lang="en-CA" dirty="0" smtClean="0"/>
              <a:t>No “positive steps” required – passive acquiescence sufficient (</a:t>
            </a:r>
            <a:r>
              <a:rPr lang="en-CA" i="1" dirty="0" smtClean="0"/>
              <a:t>Spencer</a:t>
            </a:r>
            <a:r>
              <a:rPr lang="en-CA" dirty="0" smtClean="0"/>
              <a:t>)</a:t>
            </a:r>
          </a:p>
          <a:p>
            <a:pPr lvl="1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85617586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Defence Claims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CA" dirty="0" smtClean="0"/>
              <a:t>Inadvertent Downloading:</a:t>
            </a:r>
          </a:p>
          <a:p>
            <a:pPr lvl="1"/>
            <a:r>
              <a:rPr lang="en-CA" dirty="0" smtClean="0"/>
              <a:t>Searched for adult pornography and downloaded in bulk</a:t>
            </a:r>
          </a:p>
          <a:p>
            <a:pPr lvl="1"/>
            <a:r>
              <a:rPr lang="en-CA" dirty="0" smtClean="0"/>
              <a:t>Undermined by forensics report: common terms found in file names </a:t>
            </a:r>
          </a:p>
          <a:p>
            <a:pPr lvl="1"/>
            <a:r>
              <a:rPr lang="en-CA" dirty="0" smtClean="0"/>
              <a:t>Quantity of material </a:t>
            </a:r>
          </a:p>
          <a:p>
            <a:pPr marL="457200" lvl="1" indent="0">
              <a:buNone/>
            </a:pPr>
            <a:endParaRPr lang="en-CA" dirty="0" smtClean="0"/>
          </a:p>
          <a:p>
            <a:r>
              <a:rPr lang="en-CA" dirty="0" smtClean="0"/>
              <a:t>Other computer user:</a:t>
            </a:r>
          </a:p>
          <a:p>
            <a:pPr lvl="1"/>
            <a:r>
              <a:rPr lang="en-CA" dirty="0" smtClean="0"/>
              <a:t>Mere speculation of another computer user is not sufficient to raise a reasonable doubt (</a:t>
            </a:r>
            <a:r>
              <a:rPr lang="en-CA" i="1" dirty="0" err="1" smtClean="0"/>
              <a:t>Somogyi</a:t>
            </a:r>
            <a:r>
              <a:rPr lang="en-CA" dirty="0" smtClean="0"/>
              <a:t>, [2010] O.J. No. 5797)</a:t>
            </a:r>
          </a:p>
          <a:p>
            <a:pPr lvl="1"/>
            <a:r>
              <a:rPr lang="en-CA" dirty="0" smtClean="0"/>
              <a:t>Forensics – what else being accessed during downloads? (e.g. resume; chat logs; social media)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27961480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Common Law Defences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CA" dirty="0" smtClean="0"/>
              <a:t>The “Sharpe Exceptions”</a:t>
            </a:r>
          </a:p>
          <a:p>
            <a:pPr lvl="1"/>
            <a:r>
              <a:rPr lang="en-CA" dirty="0" smtClean="0"/>
              <a:t>self-created expressive material</a:t>
            </a:r>
          </a:p>
          <a:p>
            <a:pPr lvl="2"/>
            <a:r>
              <a:rPr lang="en-CA" dirty="0" smtClean="0"/>
              <a:t>Created by accused alone and held by accused alone </a:t>
            </a:r>
            <a:r>
              <a:rPr lang="en-CA" u="sng" dirty="0" smtClean="0"/>
              <a:t>exclusively</a:t>
            </a:r>
            <a:r>
              <a:rPr lang="en-CA" dirty="0" smtClean="0"/>
              <a:t> for his or her own personal use</a:t>
            </a:r>
          </a:p>
          <a:p>
            <a:pPr lvl="2"/>
            <a:r>
              <a:rPr lang="en-CA" dirty="0" smtClean="0"/>
              <a:t>Too close to a “thought crime”</a:t>
            </a:r>
          </a:p>
          <a:p>
            <a:pPr lvl="1"/>
            <a:r>
              <a:rPr lang="en-CA" dirty="0" smtClean="0"/>
              <a:t>Visual recordings created for personal/private use (contemplating young persons taking photos/videos of consensual sex)</a:t>
            </a:r>
          </a:p>
          <a:p>
            <a:pPr lvl="2"/>
            <a:r>
              <a:rPr lang="en-CA" dirty="0" smtClean="0"/>
              <a:t>Possessor must have created, or be depicted in, the material;</a:t>
            </a:r>
          </a:p>
          <a:p>
            <a:pPr lvl="2"/>
            <a:r>
              <a:rPr lang="en-CA" dirty="0" smtClean="0"/>
              <a:t>Sexual activity must have been lawful</a:t>
            </a:r>
          </a:p>
          <a:p>
            <a:pPr lvl="2"/>
            <a:r>
              <a:rPr lang="en-CA" dirty="0" smtClean="0"/>
              <a:t>All parties must have consented to creation (</a:t>
            </a:r>
            <a:r>
              <a:rPr lang="en-CA" u="sng" dirty="0" smtClean="0"/>
              <a:t>and ongoing possession</a:t>
            </a:r>
            <a:r>
              <a:rPr lang="en-CA" dirty="0" smtClean="0"/>
              <a:t>); and</a:t>
            </a:r>
          </a:p>
          <a:p>
            <a:pPr lvl="2"/>
            <a:r>
              <a:rPr lang="en-CA" dirty="0" smtClean="0"/>
              <a:t>Possessed for the participants’ personal/private use</a:t>
            </a:r>
          </a:p>
          <a:p>
            <a:pPr lvl="2"/>
            <a:r>
              <a:rPr lang="en-CA" b="1" dirty="0" smtClean="0"/>
              <a:t>ALL</a:t>
            </a:r>
            <a:r>
              <a:rPr lang="en-CA" dirty="0" smtClean="0"/>
              <a:t> parties must have access – mutuality of benefit </a:t>
            </a:r>
          </a:p>
          <a:p>
            <a:pPr lvl="2"/>
            <a:r>
              <a:rPr lang="en-CA" dirty="0" smtClean="0"/>
              <a:t>Absence of abuse or exploitation?  (does “lawful” mean more than “legal”? See </a:t>
            </a:r>
            <a:r>
              <a:rPr lang="en-CA" i="1" dirty="0" err="1" smtClean="0"/>
              <a:t>Barabash</a:t>
            </a:r>
            <a:r>
              <a:rPr lang="en-CA" dirty="0" smtClean="0"/>
              <a:t>, Alb. C.A.)</a:t>
            </a:r>
          </a:p>
          <a:p>
            <a:pPr lvl="3"/>
            <a:r>
              <a:rPr lang="en-CA" dirty="0" smtClean="0"/>
              <a:t>Wouldn’t exploitation vitiate consent? </a:t>
            </a:r>
          </a:p>
          <a:p>
            <a:r>
              <a:rPr lang="en-CA" dirty="0" smtClean="0"/>
              <a:t>Accused must raise air of reality -&gt; Crown disprove BRD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7490720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Sharpe Exception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lvl="0" indent="0">
              <a:spcBef>
                <a:spcPts val="0"/>
              </a:spcBef>
              <a:buNone/>
            </a:pPr>
            <a:r>
              <a:rPr lang="en-CA" b="1" i="1" dirty="0">
                <a:solidFill>
                  <a:prstClr val="black"/>
                </a:solidFill>
              </a:rPr>
              <a:t>Schultz </a:t>
            </a:r>
            <a:r>
              <a:rPr lang="en-CA" dirty="0">
                <a:solidFill>
                  <a:prstClr val="black"/>
                </a:solidFill>
              </a:rPr>
              <a:t>[2008] A.J. No. 1264 – 20 years old video taped self and girlfriend (age 16). When broke up posted nude pictures of her on social networking site – distributed the materials not a Sharpe exception.  </a:t>
            </a:r>
          </a:p>
          <a:p>
            <a:pPr marL="0" lvl="0" indent="0">
              <a:spcBef>
                <a:spcPts val="0"/>
              </a:spcBef>
              <a:buNone/>
            </a:pPr>
            <a:endParaRPr lang="en-CA" dirty="0">
              <a:solidFill>
                <a:prstClr val="black"/>
              </a:solidFill>
            </a:endParaRPr>
          </a:p>
          <a:p>
            <a:pPr marL="0" lvl="0" indent="0">
              <a:spcBef>
                <a:spcPts val="0"/>
              </a:spcBef>
              <a:buNone/>
            </a:pPr>
            <a:r>
              <a:rPr lang="en-CA" b="1" i="1" dirty="0" err="1">
                <a:solidFill>
                  <a:prstClr val="black"/>
                </a:solidFill>
              </a:rPr>
              <a:t>Dabrowski</a:t>
            </a:r>
            <a:r>
              <a:rPr lang="en-CA" b="1" i="1" dirty="0">
                <a:solidFill>
                  <a:prstClr val="black"/>
                </a:solidFill>
              </a:rPr>
              <a:t> </a:t>
            </a:r>
            <a:r>
              <a:rPr lang="en-CA" dirty="0">
                <a:solidFill>
                  <a:prstClr val="black"/>
                </a:solidFill>
              </a:rPr>
              <a:t>2007 ONCA 619 – videotaped 14 years old girlfriend.  Tape given to male friend observer for safekeeping. After break up threatened to show others.  Para 24:  protection only afforded to private use and extends no further. If shown that materials held for another purpose (blackmail) exception no longer applies. Giving materials to a third person for safekeeping not in itself prohibited.  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12337331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 smtClean="0"/>
              <a:t>Statutory Defences: </a:t>
            </a:r>
            <a:br>
              <a:rPr lang="en-CA" dirty="0" smtClean="0"/>
            </a:br>
            <a:r>
              <a:rPr lang="en-CA" dirty="0" smtClean="0"/>
              <a:t>Mistake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CA" dirty="0" smtClean="0"/>
              <a:t>Mistake as to Age:</a:t>
            </a:r>
          </a:p>
          <a:p>
            <a:pPr lvl="1"/>
            <a:r>
              <a:rPr lang="en-CA" dirty="0" smtClean="0"/>
              <a:t>Defence to s. 163.1(2) (making, printing, publishing, or possession for purposes of publication)</a:t>
            </a:r>
          </a:p>
          <a:p>
            <a:pPr lvl="1"/>
            <a:r>
              <a:rPr lang="en-CA" dirty="0" smtClean="0"/>
              <a:t>No defence unless “</a:t>
            </a:r>
            <a:r>
              <a:rPr lang="en-CA" u="sng" dirty="0" smtClean="0"/>
              <a:t>all</a:t>
            </a:r>
            <a:r>
              <a:rPr lang="en-CA" dirty="0" smtClean="0"/>
              <a:t> reasonable steps” </a:t>
            </a:r>
          </a:p>
          <a:p>
            <a:pPr lvl="2"/>
            <a:r>
              <a:rPr lang="en-CA" dirty="0" smtClean="0"/>
              <a:t>Ascertain age; and </a:t>
            </a:r>
          </a:p>
          <a:p>
            <a:pPr lvl="2"/>
            <a:r>
              <a:rPr lang="en-CA" dirty="0" smtClean="0"/>
              <a:t>If &gt; 18 – all reasonable steps not depicted as &lt; 18</a:t>
            </a:r>
          </a:p>
          <a:p>
            <a:pPr lvl="1"/>
            <a:r>
              <a:rPr lang="en-CA" dirty="0" smtClean="0"/>
              <a:t>More than a “casual requirement” – high threshold</a:t>
            </a:r>
          </a:p>
          <a:p>
            <a:pPr lvl="1"/>
            <a:r>
              <a:rPr lang="en-CA" dirty="0" smtClean="0"/>
              <a:t>Objective rider on honest, mistaken belief </a:t>
            </a:r>
          </a:p>
          <a:p>
            <a:pPr lvl="2"/>
            <a:r>
              <a:rPr lang="en-CA" dirty="0" smtClean="0"/>
              <a:t>Conviction even in face of truly held subjective belief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93600093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 smtClean="0"/>
              <a:t>Statutory Defence:</a:t>
            </a:r>
            <a:br>
              <a:rPr lang="en-CA" dirty="0" smtClean="0"/>
            </a:br>
            <a:r>
              <a:rPr lang="en-CA" dirty="0" smtClean="0"/>
              <a:t>“legitimate purpose” 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CA" sz="2800" dirty="0" smtClean="0"/>
              <a:t>S</a:t>
            </a:r>
            <a:r>
              <a:rPr lang="en-CA" sz="2800" dirty="0"/>
              <a:t>. 163.1(6 ) </a:t>
            </a:r>
            <a:r>
              <a:rPr lang="en-CA" sz="2800" dirty="0">
                <a:solidFill>
                  <a:prstClr val="black"/>
                </a:solidFill>
              </a:rPr>
              <a:t>negates criminal liability where</a:t>
            </a:r>
            <a:r>
              <a:rPr lang="en-CA" sz="2800" dirty="0"/>
              <a:t> he she </a:t>
            </a:r>
          </a:p>
          <a:p>
            <a:pPr lvl="1"/>
            <a:r>
              <a:rPr lang="en-CA" dirty="0"/>
              <a:t>(1) possessed it for a “legitimate purpose” related to the administration of justice or to science, medicine, education or art; and</a:t>
            </a:r>
          </a:p>
          <a:p>
            <a:pPr lvl="1"/>
            <a:r>
              <a:rPr lang="en-CA" dirty="0"/>
              <a:t>(2) possessed it in a way that did not pose “an undue risk of harm” to persons under 18 years of age</a:t>
            </a:r>
          </a:p>
          <a:p>
            <a:pPr marL="0" indent="0">
              <a:buNone/>
            </a:pPr>
            <a:r>
              <a:rPr lang="en-CA" dirty="0" smtClean="0"/>
              <a:t>See </a:t>
            </a:r>
            <a:r>
              <a:rPr lang="en-CA" i="1" dirty="0" err="1" smtClean="0"/>
              <a:t>Katigbak</a:t>
            </a:r>
            <a:r>
              <a:rPr lang="en-CA" dirty="0" smtClean="0"/>
              <a:t> (SCC)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48937360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 smtClean="0"/>
              <a:t>Viewing Pornography:</a:t>
            </a:r>
            <a:br>
              <a:rPr lang="en-CA" dirty="0" smtClean="0"/>
            </a:br>
            <a:r>
              <a:rPr lang="en-CA" dirty="0" smtClean="0"/>
              <a:t>Best Practices 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CA" dirty="0" smtClean="0"/>
              <a:t>Do </a:t>
            </a:r>
            <a:r>
              <a:rPr lang="en-CA" u="sng" dirty="0" smtClean="0"/>
              <a:t>not</a:t>
            </a:r>
            <a:r>
              <a:rPr lang="en-CA" dirty="0" smtClean="0"/>
              <a:t> seek to close courtroom – automatic remedy on appeal is new trial </a:t>
            </a:r>
          </a:p>
          <a:p>
            <a:r>
              <a:rPr lang="en-CA" dirty="0" smtClean="0"/>
              <a:t>Representative sample – not entire collection</a:t>
            </a:r>
          </a:p>
          <a:p>
            <a:r>
              <a:rPr lang="en-CA" b="1" dirty="0" smtClean="0"/>
              <a:t>Best Practice</a:t>
            </a:r>
            <a:r>
              <a:rPr lang="en-CA" dirty="0" smtClean="0"/>
              <a:t>: viewed by Crown/Defence/Judge/Jury/witness/accused but not members of public </a:t>
            </a:r>
          </a:p>
          <a:p>
            <a:pPr lvl="1"/>
            <a:r>
              <a:rPr lang="en-CA" dirty="0" smtClean="0"/>
              <a:t>Everyone with own screen OR investigator in the witness box with laptop angled toward judge</a:t>
            </a:r>
          </a:p>
          <a:p>
            <a:r>
              <a:rPr lang="en-CA" dirty="0" smtClean="0"/>
              <a:t>IO describes images on record </a:t>
            </a:r>
          </a:p>
          <a:p>
            <a:r>
              <a:rPr lang="en-CA" dirty="0" smtClean="0"/>
              <a:t>Adopt a unified approach </a:t>
            </a:r>
          </a:p>
          <a:p>
            <a:r>
              <a:rPr lang="en-CA" b="1" u="sng" dirty="0" smtClean="0"/>
              <a:t>Never</a:t>
            </a:r>
            <a:r>
              <a:rPr lang="en-CA" dirty="0" smtClean="0"/>
              <a:t> use your own computer (IO or see Jodie)</a:t>
            </a:r>
          </a:p>
          <a:p>
            <a:endParaRPr lang="en-CA" dirty="0" smtClean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96653662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Judicial Duty to View Images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CA" dirty="0" smtClean="0"/>
              <a:t>Proper assessment of facts is essential component of sentencing process</a:t>
            </a:r>
          </a:p>
          <a:p>
            <a:pPr marL="0" indent="0">
              <a:buNone/>
            </a:pPr>
            <a:endParaRPr lang="en-CA" dirty="0" smtClean="0"/>
          </a:p>
          <a:p>
            <a:r>
              <a:rPr lang="en-CA" i="1" dirty="0" smtClean="0"/>
              <a:t>R. v. P.M</a:t>
            </a:r>
            <a:r>
              <a:rPr lang="en-CA" dirty="0" smtClean="0"/>
              <a:t>., [2012] O.J. No. 1148 (C.A.) (leave to appeal denied)</a:t>
            </a:r>
          </a:p>
          <a:p>
            <a:r>
              <a:rPr lang="en-CA" b="1" dirty="0" smtClean="0"/>
              <a:t>Majority</a:t>
            </a:r>
            <a:r>
              <a:rPr lang="en-CA" dirty="0" smtClean="0"/>
              <a:t>: sentencing judge retains discretion not to view where prejudicial effect of evidence outweighs probative value</a:t>
            </a:r>
          </a:p>
          <a:p>
            <a:r>
              <a:rPr lang="en-CA" dirty="0" smtClean="0"/>
              <a:t>Meaning of “prejudice” in </a:t>
            </a:r>
            <a:r>
              <a:rPr lang="en-CA" i="1" dirty="0" smtClean="0"/>
              <a:t>P.M</a:t>
            </a:r>
            <a:r>
              <a:rPr lang="en-CA" dirty="0" smtClean="0"/>
              <a:t>.: victim of abuse present in courtroom and did not want judge to view images -&gt; </a:t>
            </a:r>
            <a:r>
              <a:rPr lang="en-CA" u="sng" dirty="0" smtClean="0"/>
              <a:t>not</a:t>
            </a:r>
            <a:r>
              <a:rPr lang="en-CA" dirty="0" smtClean="0"/>
              <a:t> impact on accused  </a:t>
            </a:r>
          </a:p>
          <a:p>
            <a:r>
              <a:rPr lang="en-CA" dirty="0" smtClean="0"/>
              <a:t>“ordinarily a judge should view this kind of evidence if asked to do so”</a:t>
            </a:r>
          </a:p>
          <a:p>
            <a:r>
              <a:rPr lang="en-CA" dirty="0" smtClean="0"/>
              <a:t>In vast majority of cases -&gt; the probity will have to outweigh the prejudice (because there will be no prejudice!)</a:t>
            </a:r>
          </a:p>
          <a:p>
            <a:pPr marL="0" indent="0">
              <a:buNone/>
            </a:pPr>
            <a:endParaRPr lang="en-CA" dirty="0" smtClean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73216754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Judicial Duty to View Images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CA" dirty="0" smtClean="0"/>
              <a:t>CA cites with approval </a:t>
            </a:r>
            <a:r>
              <a:rPr lang="en-CA" i="1" dirty="0" smtClean="0"/>
              <a:t>Hunt </a:t>
            </a:r>
            <a:r>
              <a:rPr lang="en-CA" dirty="0" smtClean="0"/>
              <a:t>(para. 16), </a:t>
            </a:r>
            <a:r>
              <a:rPr lang="en-CA" i="1" dirty="0" smtClean="0"/>
              <a:t>Kwok</a:t>
            </a:r>
          </a:p>
          <a:p>
            <a:r>
              <a:rPr lang="en-CA" i="1" dirty="0" smtClean="0"/>
              <a:t>R. v. Kwok</a:t>
            </a:r>
            <a:r>
              <a:rPr lang="en-CA" dirty="0" smtClean="0"/>
              <a:t>, [2007] O.J. No. 457 (S.C.):</a:t>
            </a:r>
          </a:p>
          <a:p>
            <a:pPr marL="216000" indent="0" algn="just">
              <a:buNone/>
            </a:pPr>
            <a:endParaRPr lang="en-CA" dirty="0" smtClean="0"/>
          </a:p>
          <a:p>
            <a:pPr marL="216000" indent="0" algn="just">
              <a:buNone/>
            </a:pPr>
            <a:r>
              <a:rPr lang="en-CA" dirty="0" smtClean="0"/>
              <a:t>“While the description in words of such disturbing images is shocking, nobody can fully appreciate the sickening horror of such pornography without actually looking at it.”  (para. 48)</a:t>
            </a:r>
          </a:p>
          <a:p>
            <a:pPr marL="216000" indent="0" algn="just">
              <a:buNone/>
            </a:pPr>
            <a:endParaRPr lang="en-CA" dirty="0" smtClean="0"/>
          </a:p>
          <a:p>
            <a:r>
              <a:rPr lang="en-CA" dirty="0" smtClean="0"/>
              <a:t>See also: </a:t>
            </a:r>
            <a:r>
              <a:rPr lang="en-CA" i="1" dirty="0" smtClean="0"/>
              <a:t>Lehman</a:t>
            </a:r>
            <a:r>
              <a:rPr lang="en-CA" dirty="0" smtClean="0"/>
              <a:t> (2007 OCJ at para. 11); </a:t>
            </a:r>
            <a:r>
              <a:rPr lang="en-CA" i="1" dirty="0" smtClean="0"/>
              <a:t>Bishop</a:t>
            </a:r>
            <a:r>
              <a:rPr lang="en-CA" dirty="0" smtClean="0"/>
              <a:t> (2007 OCJ) at para. 11; </a:t>
            </a:r>
          </a:p>
          <a:p>
            <a:r>
              <a:rPr lang="en-CA" dirty="0" smtClean="0"/>
              <a:t>Distinguish P.M.: “unusual circumstances” </a:t>
            </a:r>
          </a:p>
          <a:p>
            <a:r>
              <a:rPr lang="en-CA" dirty="0" smtClean="0"/>
              <a:t>PM: probative value of viewing images diminished because of TJs previous experience -&gt; problematic </a:t>
            </a:r>
          </a:p>
          <a:p>
            <a:pPr lvl="1"/>
            <a:r>
              <a:rPr lang="en-CA" dirty="0" smtClean="0"/>
              <a:t>Invites inquiry into TJs professional experience: how? HPM?</a:t>
            </a:r>
          </a:p>
          <a:p>
            <a:pPr lvl="1"/>
            <a:r>
              <a:rPr lang="en-CA" dirty="0" smtClean="0"/>
              <a:t>Uncertainty</a:t>
            </a:r>
          </a:p>
          <a:p>
            <a:pPr lvl="1"/>
            <a:r>
              <a:rPr lang="en-CA" dirty="0" smtClean="0"/>
              <a:t>Specific circumstances of each case: collections are as individual as the possessor/maker/distributor 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2610986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 smtClean="0"/>
              <a:t>Sealing Orders:</a:t>
            </a:r>
            <a:br>
              <a:rPr lang="en-CA" dirty="0" smtClean="0"/>
            </a:br>
            <a:r>
              <a:rPr lang="en-CA" dirty="0" smtClean="0"/>
              <a:t>Best Practice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Criminal offence to access CP </a:t>
            </a:r>
          </a:p>
          <a:p>
            <a:r>
              <a:rPr lang="en-CA" u="sng" dirty="0" smtClean="0"/>
              <a:t>Common</a:t>
            </a:r>
            <a:r>
              <a:rPr lang="en-CA" dirty="0" smtClean="0"/>
              <a:t> practice: ask judge to seal; judge says “exhibit will be sealed”; clerk places tape on envelope</a:t>
            </a:r>
          </a:p>
          <a:p>
            <a:r>
              <a:rPr lang="en-CA" b="1" u="sng" dirty="0" smtClean="0"/>
              <a:t>Best</a:t>
            </a:r>
            <a:r>
              <a:rPr lang="en-CA" dirty="0" smtClean="0"/>
              <a:t> Practice: Exhibits containing contraband should be sealed </a:t>
            </a:r>
            <a:r>
              <a:rPr lang="en-CA" u="sng" dirty="0" smtClean="0"/>
              <a:t>by court order </a:t>
            </a:r>
          </a:p>
          <a:p>
            <a:r>
              <a:rPr lang="en-CA" dirty="0" smtClean="0"/>
              <a:t>Order stapled on sealed envelope</a:t>
            </a:r>
          </a:p>
          <a:p>
            <a:r>
              <a:rPr lang="en-CA" dirty="0" smtClean="0"/>
              <a:t>Draft orders on </a:t>
            </a:r>
            <a:r>
              <a:rPr lang="en-CA" dirty="0" err="1" smtClean="0"/>
              <a:t>CLDNet</a:t>
            </a:r>
            <a:endParaRPr lang="en-CA" dirty="0" smtClean="0"/>
          </a:p>
        </p:txBody>
      </p:sp>
    </p:spTree>
    <p:extLst>
      <p:ext uri="{BB962C8B-B14F-4D97-AF65-F5344CB8AC3E}">
        <p14:creationId xmlns:p14="http://schemas.microsoft.com/office/powerpoint/2010/main" val="221573065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 smtClean="0"/>
              <a:t>Sentencing:</a:t>
            </a:r>
            <a:br>
              <a:rPr lang="en-CA" dirty="0" smtClean="0"/>
            </a:br>
            <a:r>
              <a:rPr lang="en-CA" dirty="0" smtClean="0"/>
              <a:t>Preparation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CA" dirty="0" smtClean="0"/>
              <a:t>**make sure IO subpoenaed </a:t>
            </a:r>
          </a:p>
          <a:p>
            <a:r>
              <a:rPr lang="en-CA" dirty="0" smtClean="0"/>
              <a:t>representative sample prepared</a:t>
            </a:r>
          </a:p>
          <a:p>
            <a:r>
              <a:rPr lang="en-CA" dirty="0" smtClean="0"/>
              <a:t>Speak to investigator in advance</a:t>
            </a:r>
          </a:p>
          <a:p>
            <a:r>
              <a:rPr lang="en-CA" dirty="0" smtClean="0"/>
              <a:t>Prepare necessary orders (forfeiture; sealing order;…)</a:t>
            </a:r>
          </a:p>
          <a:p>
            <a:r>
              <a:rPr lang="en-CA" dirty="0" smtClean="0"/>
              <a:t>Request additional information from the tech</a:t>
            </a:r>
          </a:p>
          <a:p>
            <a:pPr lvl="1"/>
            <a:r>
              <a:rPr lang="en-CA" dirty="0" smtClean="0"/>
              <a:t>comparison of nature of images</a:t>
            </a:r>
          </a:p>
          <a:p>
            <a:pPr lvl="1"/>
            <a:r>
              <a:rPr lang="en-CA" dirty="0" smtClean="0"/>
              <a:t>Sophistication of file structure </a:t>
            </a:r>
          </a:p>
          <a:p>
            <a:r>
              <a:rPr lang="en-CA" dirty="0" smtClean="0"/>
              <a:t>Consider live demonstration (RCMP: servers monitor offender traffic; dot every time known CP appears – the entire province will light up in about 5 minutes!)</a:t>
            </a:r>
            <a:endParaRPr lang="en-CA" dirty="0"/>
          </a:p>
          <a:p>
            <a:pPr lvl="1"/>
            <a:endParaRPr lang="en-CA" dirty="0" smtClean="0"/>
          </a:p>
        </p:txBody>
      </p:sp>
    </p:spTree>
    <p:extLst>
      <p:ext uri="{BB962C8B-B14F-4D97-AF65-F5344CB8AC3E}">
        <p14:creationId xmlns:p14="http://schemas.microsoft.com/office/powerpoint/2010/main" val="273250290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Sentencing Submissions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CA" dirty="0" smtClean="0"/>
              <a:t>Denunciation/GD vs. rehabilitation </a:t>
            </a:r>
          </a:p>
          <a:p>
            <a:pPr lvl="1"/>
            <a:r>
              <a:rPr lang="en-CA" dirty="0" smtClean="0"/>
              <a:t>St. Lawrence treatment facility</a:t>
            </a:r>
          </a:p>
          <a:p>
            <a:pPr lvl="2"/>
            <a:r>
              <a:rPr lang="en-CA" dirty="0" smtClean="0"/>
              <a:t>Often a recommendation from doctor/defence for this facility will result in a provincial sentence</a:t>
            </a:r>
          </a:p>
          <a:p>
            <a:pPr lvl="1"/>
            <a:r>
              <a:rPr lang="en-CA" dirty="0" smtClean="0"/>
              <a:t>Consider calling evidence on federal programming</a:t>
            </a:r>
          </a:p>
          <a:p>
            <a:pPr lvl="1"/>
            <a:r>
              <a:rPr lang="en-CA" dirty="0" smtClean="0"/>
              <a:t>Rehabilitation </a:t>
            </a:r>
            <a:r>
              <a:rPr lang="en-CA" b="1" u="sng" dirty="0" smtClean="0"/>
              <a:t>NOT</a:t>
            </a:r>
            <a:r>
              <a:rPr lang="en-CA" dirty="0" smtClean="0"/>
              <a:t> primary sentencing objective: concerns about where an individual will serve their sentence cannot drive the sentencing process</a:t>
            </a:r>
          </a:p>
          <a:p>
            <a:r>
              <a:rPr lang="en-CA" dirty="0" smtClean="0"/>
              <a:t>Sentencing chart: </a:t>
            </a:r>
            <a:r>
              <a:rPr lang="en-CA" dirty="0" err="1" smtClean="0"/>
              <a:t>CLDNet</a:t>
            </a:r>
            <a:endParaRPr lang="en-CA" dirty="0" smtClean="0"/>
          </a:p>
          <a:p>
            <a:r>
              <a:rPr lang="en-CA" dirty="0" smtClean="0"/>
              <a:t>JPTs: no longer agreeable to having plea entered in front of JPT judge (unless joint position which is unlikely)</a:t>
            </a:r>
          </a:p>
          <a:p>
            <a:pPr lvl="1"/>
            <a:r>
              <a:rPr lang="en-CA" dirty="0" smtClean="0"/>
              <a:t>Particularly problematic in CP cases because we will not be prepared to make fulsome submissions during JPT; and will likely not have opportunity to view images during JPT</a:t>
            </a:r>
          </a:p>
          <a:p>
            <a:pPr lvl="1"/>
            <a:r>
              <a:rPr lang="en-CA" dirty="0" smtClean="0"/>
              <a:t>Owe to victims to have sentencing go in front of a neutral judge where we can make fulsome submissions 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54678214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Sentencing Submissions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CA" dirty="0" smtClean="0"/>
              <a:t>Range: </a:t>
            </a:r>
            <a:r>
              <a:rPr lang="en-CA" u="sng" dirty="0" smtClean="0"/>
              <a:t>increasing trend</a:t>
            </a:r>
          </a:p>
          <a:p>
            <a:pPr lvl="1"/>
            <a:r>
              <a:rPr lang="en-CA" dirty="0" smtClean="0"/>
              <a:t>Old range: 6-18 mos. for possession</a:t>
            </a:r>
          </a:p>
          <a:p>
            <a:pPr lvl="1"/>
            <a:r>
              <a:rPr lang="en-CA" dirty="0" smtClean="0"/>
              <a:t>Existed pre-amendments where conditional sentences still on table </a:t>
            </a:r>
          </a:p>
          <a:p>
            <a:pPr lvl="1"/>
            <a:r>
              <a:rPr lang="en-CA" dirty="0" smtClean="0"/>
              <a:t>See </a:t>
            </a:r>
            <a:r>
              <a:rPr lang="en-CA" i="1" dirty="0" smtClean="0"/>
              <a:t>Lynch-Staunton</a:t>
            </a:r>
            <a:r>
              <a:rPr lang="en-CA" dirty="0" smtClean="0"/>
              <a:t> (para. 79) – range is shifting</a:t>
            </a:r>
          </a:p>
          <a:p>
            <a:r>
              <a:rPr lang="en-CA" i="1" dirty="0" smtClean="0"/>
              <a:t>R. v. D.G.F</a:t>
            </a:r>
            <a:r>
              <a:rPr lang="en-CA" dirty="0" smtClean="0"/>
              <a:t>., [2010] O.J. No. 127 (C.A.)</a:t>
            </a:r>
          </a:p>
          <a:p>
            <a:pPr lvl="1"/>
            <a:r>
              <a:rPr lang="en-CA" dirty="0" smtClean="0"/>
              <a:t>Sexual offences involving children -&gt; making CP</a:t>
            </a:r>
          </a:p>
          <a:p>
            <a:pPr lvl="1"/>
            <a:r>
              <a:rPr lang="en-CA" dirty="0" smtClean="0"/>
              <a:t>4 years manifestly unfit </a:t>
            </a:r>
          </a:p>
          <a:p>
            <a:pPr lvl="1"/>
            <a:r>
              <a:rPr lang="en-CA" dirty="0" smtClean="0"/>
              <a:t>7 years imposed by CA – </a:t>
            </a:r>
            <a:r>
              <a:rPr lang="en-CA" u="sng" dirty="0" smtClean="0"/>
              <a:t>would have imposed longer term</a:t>
            </a:r>
            <a:r>
              <a:rPr lang="en-CA" dirty="0" smtClean="0"/>
              <a:t> but Crown only sought 7 and plea entered on that basis </a:t>
            </a:r>
          </a:p>
          <a:p>
            <a:pPr lvl="1"/>
            <a:r>
              <a:rPr lang="en-CA" dirty="0" smtClean="0"/>
              <a:t>Paras. 21-22 – incidence appear to be increasing as technology becomes more sophisticated </a:t>
            </a:r>
          </a:p>
          <a:p>
            <a:r>
              <a:rPr lang="en-CA" i="1" dirty="0" smtClean="0"/>
              <a:t>R. v. Woodward</a:t>
            </a:r>
            <a:r>
              <a:rPr lang="en-CA" dirty="0" smtClean="0"/>
              <a:t>, [2011] O.J. No. 4216 (C.A.)</a:t>
            </a:r>
          </a:p>
          <a:p>
            <a:pPr lvl="1"/>
            <a:r>
              <a:rPr lang="en-CA" dirty="0" smtClean="0"/>
              <a:t>Increases range from 12-24 months to 3-5 years </a:t>
            </a:r>
          </a:p>
          <a:p>
            <a:pPr lvl="1"/>
            <a:r>
              <a:rPr lang="en-CA" dirty="0" smtClean="0"/>
              <a:t>“properly-tendered evidence” of luring as a “pervasive social problem” – range needs to shift accordingly</a:t>
            </a:r>
          </a:p>
          <a:p>
            <a:r>
              <a:rPr lang="en-CA" i="1" dirty="0" err="1" smtClean="0"/>
              <a:t>Desormeaux</a:t>
            </a:r>
            <a:r>
              <a:rPr lang="en-CA" dirty="0" smtClean="0"/>
              <a:t> (2013, unreported – </a:t>
            </a:r>
            <a:r>
              <a:rPr lang="en-CA" dirty="0" err="1" smtClean="0"/>
              <a:t>Nadelle</a:t>
            </a:r>
            <a:r>
              <a:rPr lang="en-CA" dirty="0" smtClean="0"/>
              <a:t> J.)</a:t>
            </a:r>
          </a:p>
          <a:p>
            <a:pPr lvl="1"/>
            <a:r>
              <a:rPr lang="en-CA" dirty="0" smtClean="0"/>
              <a:t>“There is an upward trend in sentencing offenders, and even youthful first offenders will likely end up with penitentiary-length sentences when circumstances warrant it” (p. 9)</a:t>
            </a:r>
          </a:p>
          <a:p>
            <a:endParaRPr lang="en-CA" dirty="0" smtClean="0"/>
          </a:p>
        </p:txBody>
      </p:sp>
    </p:spTree>
    <p:extLst>
      <p:ext uri="{BB962C8B-B14F-4D97-AF65-F5344CB8AC3E}">
        <p14:creationId xmlns:p14="http://schemas.microsoft.com/office/powerpoint/2010/main" val="166415769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 smtClean="0"/>
              <a:t>Sentencing Submissions: </a:t>
            </a:r>
            <a:br>
              <a:rPr lang="en-CA" dirty="0" smtClean="0"/>
            </a:br>
            <a:r>
              <a:rPr lang="en-CA" dirty="0" smtClean="0"/>
              <a:t>Supply and Demand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CA" i="1" dirty="0" smtClean="0"/>
              <a:t>Lynch-Staunton</a:t>
            </a:r>
            <a:r>
              <a:rPr lang="en-CA" dirty="0" smtClean="0"/>
              <a:t>, para. 49, 57: </a:t>
            </a:r>
          </a:p>
          <a:p>
            <a:pPr lvl="1"/>
            <a:r>
              <a:rPr lang="en-CA" dirty="0" smtClean="0"/>
              <a:t>“it is the business of the possession of CP that perpetuates the cycle of the physical and mental abuse of children, even though the possessor is rarely …the original abuser.  As Detective </a:t>
            </a:r>
            <a:r>
              <a:rPr lang="en-CA" dirty="0" err="1" smtClean="0"/>
              <a:t>Coakley</a:t>
            </a:r>
            <a:r>
              <a:rPr lang="en-CA" dirty="0" smtClean="0"/>
              <a:t> testified, it is the “new” children being portrayed in child pornography images that attract the most demand in terms of the “trading card mentality” surrounding collections of CP.  </a:t>
            </a:r>
            <a:r>
              <a:rPr lang="en-CA" u="sng" dirty="0" smtClean="0"/>
              <a:t>This “value” means that new and real children are being abused to satisfy the demand</a:t>
            </a:r>
            <a:r>
              <a:rPr lang="en-CA" dirty="0" smtClean="0"/>
              <a:t>”</a:t>
            </a:r>
          </a:p>
          <a:p>
            <a:pPr lvl="1"/>
            <a:r>
              <a:rPr lang="en-CA" dirty="0" smtClean="0"/>
              <a:t>“It is to be understood by those trolling the Internet for CP that these pictures are acts of violence against children, that viewing and possessing them perpetuates the original violence, </a:t>
            </a:r>
            <a:r>
              <a:rPr lang="en-CA" u="sng" dirty="0" smtClean="0"/>
              <a:t>that viewing and possessing them encourages new victims</a:t>
            </a:r>
            <a:r>
              <a:rPr lang="en-CA" dirty="0" smtClean="0"/>
              <a:t>, and that as a consequence, jail terms will result”</a:t>
            </a:r>
          </a:p>
          <a:p>
            <a:r>
              <a:rPr lang="en-CA" i="1" dirty="0" smtClean="0"/>
              <a:t>Kwok</a:t>
            </a:r>
            <a:r>
              <a:rPr lang="en-CA" dirty="0" smtClean="0"/>
              <a:t>, para. 49:</a:t>
            </a:r>
          </a:p>
          <a:p>
            <a:pPr lvl="1"/>
            <a:r>
              <a:rPr lang="en-CA" dirty="0" smtClean="0"/>
              <a:t> “the collectors of this filth are a vital part of the evil menace it represents and bear responsibility for its malignant growth right along with its creators”</a:t>
            </a:r>
          </a:p>
          <a:p>
            <a:r>
              <a:rPr lang="en-CA" i="1" dirty="0" smtClean="0"/>
              <a:t>Smith</a:t>
            </a:r>
            <a:r>
              <a:rPr lang="en-CA" dirty="0" smtClean="0"/>
              <a:t>, para. 37:</a:t>
            </a:r>
          </a:p>
          <a:p>
            <a:pPr lvl="1"/>
            <a:r>
              <a:rPr lang="en-CA" dirty="0" smtClean="0"/>
              <a:t>“Without the broad base of persons who desire to possess this material it would not exist, at least not on the scale that it presently does”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51465278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Sentencing Submissions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CA" dirty="0" smtClean="0"/>
              <a:t>Mitigating features?</a:t>
            </a:r>
          </a:p>
          <a:p>
            <a:pPr lvl="1"/>
            <a:r>
              <a:rPr lang="en-CA" dirty="0" smtClean="0"/>
              <a:t>Guilty plea</a:t>
            </a:r>
          </a:p>
          <a:p>
            <a:pPr lvl="1"/>
            <a:r>
              <a:rPr lang="en-CA" dirty="0" smtClean="0"/>
              <a:t>First-time offender (stress that </a:t>
            </a:r>
            <a:r>
              <a:rPr lang="en-CA" u="sng" dirty="0" smtClean="0"/>
              <a:t>not</a:t>
            </a:r>
            <a:r>
              <a:rPr lang="en-CA" dirty="0" smtClean="0"/>
              <a:t> one-time offender)</a:t>
            </a:r>
          </a:p>
          <a:p>
            <a:pPr lvl="1"/>
            <a:r>
              <a:rPr lang="en-CA" dirty="0" smtClean="0"/>
              <a:t>Sexual Behaviors Assessment (either way -&gt; favorable to Crown)</a:t>
            </a:r>
          </a:p>
          <a:p>
            <a:pPr lvl="1"/>
            <a:r>
              <a:rPr lang="en-CA" dirty="0" smtClean="0"/>
              <a:t>IF </a:t>
            </a:r>
            <a:r>
              <a:rPr lang="en-CA" u="sng" dirty="0" smtClean="0"/>
              <a:t>not</a:t>
            </a:r>
            <a:r>
              <a:rPr lang="en-CA" dirty="0" smtClean="0"/>
              <a:t> a pedophile:</a:t>
            </a:r>
          </a:p>
          <a:p>
            <a:pPr lvl="2"/>
            <a:r>
              <a:rPr lang="en-CA" dirty="0" smtClean="0"/>
              <a:t>“if the appellant is </a:t>
            </a:r>
            <a:r>
              <a:rPr lang="en-CA" b="1" u="sng" dirty="0" smtClean="0"/>
              <a:t>not</a:t>
            </a:r>
            <a:r>
              <a:rPr lang="en-CA" dirty="0" smtClean="0"/>
              <a:t> a pedophile and </a:t>
            </a:r>
            <a:r>
              <a:rPr lang="en-CA" u="sng" dirty="0" smtClean="0"/>
              <a:t>he does not suffer from some other psycho-sexual disorder that could account for his reprehensible behavior, then arguably his degree of moral  culpability rises significantly</a:t>
            </a:r>
            <a:r>
              <a:rPr lang="en-CA" dirty="0" smtClean="0"/>
              <a:t>.  Surely, that cannot translate into a mitigating factor weighing in his favour” (D.D., paras. 39-40 per </a:t>
            </a:r>
            <a:r>
              <a:rPr lang="en-CA" dirty="0" err="1" smtClean="0"/>
              <a:t>Moldaver</a:t>
            </a:r>
            <a:r>
              <a:rPr lang="en-CA" dirty="0" smtClean="0"/>
              <a:t> J.)</a:t>
            </a:r>
          </a:p>
          <a:p>
            <a:pPr marL="914400" lvl="2" indent="0">
              <a:buNone/>
            </a:pPr>
            <a:endParaRPr lang="en-CA" dirty="0" smtClean="0"/>
          </a:p>
          <a:p>
            <a:pPr lvl="1"/>
            <a:r>
              <a:rPr lang="en-CA" dirty="0" smtClean="0"/>
              <a:t>If pedophile:</a:t>
            </a:r>
          </a:p>
          <a:p>
            <a:pPr lvl="2"/>
            <a:r>
              <a:rPr lang="en-CA" dirty="0" smtClean="0"/>
              <a:t>General and specific deterrence can and do play a significant role in the sentencing of pedophiles (D.D., para. 42):</a:t>
            </a:r>
          </a:p>
          <a:p>
            <a:pPr lvl="3"/>
            <a:r>
              <a:rPr lang="en-CA" dirty="0" smtClean="0"/>
              <a:t>Pedophilia is an explanation, not a defence. Society is entitled to protection no less from pedophiles than those who sexually abuse children without this tendency (</a:t>
            </a:r>
            <a:r>
              <a:rPr lang="en-CA" dirty="0" err="1" smtClean="0"/>
              <a:t>Abella</a:t>
            </a:r>
            <a:r>
              <a:rPr lang="en-CA" dirty="0" smtClean="0"/>
              <a:t> J.A., </a:t>
            </a:r>
            <a:r>
              <a:rPr lang="en-CA" i="1" dirty="0" err="1" smtClean="0"/>
              <a:t>Stuckless</a:t>
            </a:r>
            <a:r>
              <a:rPr lang="en-CA" dirty="0" smtClean="0"/>
              <a:t>)</a:t>
            </a:r>
          </a:p>
          <a:p>
            <a:pPr lvl="2"/>
            <a:r>
              <a:rPr lang="en-CA" dirty="0" smtClean="0"/>
              <a:t>While moral culpability of pedophiles may be “somewhat” diminished -&gt; need to separate from society increases significantly (D.D., para. 43)</a:t>
            </a:r>
          </a:p>
          <a:p>
            <a:pPr marL="914400" lvl="2" indent="0">
              <a:buNone/>
            </a:pPr>
            <a:endParaRPr lang="en-CA" dirty="0" smtClean="0"/>
          </a:p>
          <a:p>
            <a:pPr lvl="1"/>
            <a:r>
              <a:rPr lang="en-CA" dirty="0" smtClean="0"/>
              <a:t>Remorse?</a:t>
            </a:r>
          </a:p>
          <a:p>
            <a:pPr lvl="2"/>
            <a:r>
              <a:rPr lang="en-CA" dirty="0" smtClean="0"/>
              <a:t>Duty on defence to establish mitigating features on BOP (</a:t>
            </a:r>
            <a:r>
              <a:rPr lang="en-CA" i="1" dirty="0" err="1" smtClean="0"/>
              <a:t>Smickle</a:t>
            </a:r>
            <a:r>
              <a:rPr lang="en-CA" dirty="0" smtClean="0"/>
              <a:t>)</a:t>
            </a:r>
          </a:p>
          <a:p>
            <a:pPr lvl="2"/>
            <a:r>
              <a:rPr lang="en-CA" dirty="0" smtClean="0"/>
              <a:t>Question what evidence exists of remorse other than blanket statement from counsel!!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72487008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 smtClean="0"/>
              <a:t>Sentencing: </a:t>
            </a:r>
            <a:br>
              <a:rPr lang="en-CA" dirty="0" smtClean="0"/>
            </a:br>
            <a:r>
              <a:rPr lang="en-CA" dirty="0" smtClean="0"/>
              <a:t>Ancillary Orders 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CA" dirty="0" smtClean="0"/>
              <a:t>Publication Ban: s. 486.4(3)/s. 486.4(1)</a:t>
            </a:r>
          </a:p>
          <a:p>
            <a:r>
              <a:rPr lang="en-CA" dirty="0" smtClean="0"/>
              <a:t>DNA: primary designated offences (exception: voyeurism)</a:t>
            </a:r>
          </a:p>
          <a:p>
            <a:r>
              <a:rPr lang="en-CA" dirty="0" smtClean="0"/>
              <a:t>Weapons Prohibition: </a:t>
            </a:r>
          </a:p>
          <a:p>
            <a:pPr lvl="1"/>
            <a:r>
              <a:rPr lang="en-CA" dirty="0" smtClean="0"/>
              <a:t>s. 109 or 110?</a:t>
            </a:r>
          </a:p>
          <a:p>
            <a:pPr lvl="1"/>
            <a:r>
              <a:rPr lang="en-CA" dirty="0" smtClean="0"/>
              <a:t>Indictable vs. summary conviction</a:t>
            </a:r>
          </a:p>
          <a:p>
            <a:pPr lvl="1"/>
            <a:r>
              <a:rPr lang="en-CA" dirty="0" smtClean="0"/>
              <a:t>Violence: used, threatened or attempted (see Lynch-Staunton: “perpetuates the violence”)</a:t>
            </a:r>
          </a:p>
          <a:p>
            <a:r>
              <a:rPr lang="en-CA" dirty="0" smtClean="0"/>
              <a:t>Section 161</a:t>
            </a:r>
          </a:p>
        </p:txBody>
      </p:sp>
    </p:spTree>
    <p:extLst>
      <p:ext uri="{BB962C8B-B14F-4D97-AF65-F5344CB8AC3E}">
        <p14:creationId xmlns:p14="http://schemas.microsoft.com/office/powerpoint/2010/main" val="423105037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 smtClean="0"/>
              <a:t>Sentencing:</a:t>
            </a:r>
            <a:br>
              <a:rPr lang="en-CA" dirty="0" smtClean="0"/>
            </a:br>
            <a:r>
              <a:rPr lang="en-CA" dirty="0" smtClean="0"/>
              <a:t>Ancillary Orders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CA" dirty="0" smtClean="0"/>
              <a:t>SOIRA: s. 490.012</a:t>
            </a:r>
          </a:p>
          <a:p>
            <a:pPr lvl="1"/>
            <a:r>
              <a:rPr lang="en-CA" dirty="0" smtClean="0"/>
              <a:t>Be careful re length of order!</a:t>
            </a:r>
          </a:p>
          <a:p>
            <a:pPr lvl="1"/>
            <a:r>
              <a:rPr lang="en-CA" dirty="0" smtClean="0"/>
              <a:t>Note: s. 490.013(2.1) -&gt; guilty of more than one designated offence – duration is </a:t>
            </a:r>
            <a:r>
              <a:rPr lang="en-CA" b="1" u="sng" dirty="0" smtClean="0"/>
              <a:t>LIFE</a:t>
            </a:r>
            <a:r>
              <a:rPr lang="en-CA" dirty="0" smtClean="0"/>
              <a:t>!</a:t>
            </a:r>
          </a:p>
          <a:p>
            <a:pPr lvl="1"/>
            <a:r>
              <a:rPr lang="en-CA" dirty="0" smtClean="0"/>
              <a:t>Crowns are frequently forgetting that subsection</a:t>
            </a:r>
          </a:p>
          <a:p>
            <a:pPr lvl="2"/>
            <a:r>
              <a:rPr lang="en-CA" dirty="0" smtClean="0"/>
              <a:t>Costs against Crown – “systemic pattern of neglect” (</a:t>
            </a:r>
            <a:r>
              <a:rPr lang="en-CA" i="1" dirty="0" smtClean="0"/>
              <a:t>R. v. Carroll</a:t>
            </a:r>
            <a:r>
              <a:rPr lang="en-CA" dirty="0" smtClean="0"/>
              <a:t>, [2013] O.J. No. 5652)</a:t>
            </a:r>
          </a:p>
          <a:p>
            <a:pPr lvl="1"/>
            <a:r>
              <a:rPr lang="en-CA" dirty="0" smtClean="0"/>
              <a:t>Concerns re </a:t>
            </a:r>
            <a:r>
              <a:rPr lang="en-CA" dirty="0" err="1" smtClean="0"/>
              <a:t>functus</a:t>
            </a:r>
            <a:r>
              <a:rPr lang="en-CA" dirty="0" smtClean="0"/>
              <a:t> </a:t>
            </a:r>
          </a:p>
          <a:p>
            <a:pPr lvl="1"/>
            <a:r>
              <a:rPr lang="en-CA" dirty="0" smtClean="0"/>
              <a:t>Flow chart</a:t>
            </a:r>
          </a:p>
          <a:p>
            <a:pPr lvl="2"/>
            <a:r>
              <a:rPr lang="en-CA" dirty="0" smtClean="0"/>
              <a:t>VLS has a flow chart re how to determine proper duration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84965729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 smtClean="0"/>
              <a:t>Ancillary Orders:</a:t>
            </a:r>
            <a:br>
              <a:rPr lang="en-CA" dirty="0" smtClean="0"/>
            </a:br>
            <a:r>
              <a:rPr lang="en-CA" dirty="0" smtClean="0"/>
              <a:t>Forfeiture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Forfeiture:</a:t>
            </a:r>
          </a:p>
          <a:p>
            <a:pPr lvl="1"/>
            <a:r>
              <a:rPr lang="en-CA" dirty="0" smtClean="0"/>
              <a:t>S. 164.2 (things used in CP)</a:t>
            </a:r>
          </a:p>
          <a:p>
            <a:pPr lvl="1"/>
            <a:r>
              <a:rPr lang="en-CA" dirty="0" smtClean="0"/>
              <a:t>S. 490.1 (offence-related property)</a:t>
            </a:r>
          </a:p>
          <a:p>
            <a:pPr lvl="1"/>
            <a:r>
              <a:rPr lang="en-CA" dirty="0" smtClean="0"/>
              <a:t>S. 490(9) (things unlawfully in the possession of a person)</a:t>
            </a:r>
          </a:p>
          <a:p>
            <a:pPr lvl="1"/>
            <a:r>
              <a:rPr lang="en-CA" dirty="0" smtClean="0"/>
              <a:t>Draft forfeiture orders on </a:t>
            </a:r>
            <a:r>
              <a:rPr lang="en-CA" dirty="0" err="1" smtClean="0"/>
              <a:t>CLDNet</a:t>
            </a:r>
            <a:endParaRPr lang="en-CA" dirty="0" smtClean="0"/>
          </a:p>
          <a:p>
            <a:pPr lvl="1"/>
            <a:r>
              <a:rPr lang="en-CA" dirty="0" smtClean="0"/>
              <a:t>Even if acquittal -&gt; forfeiture of images/hard drive should still be sought (possession unlawful)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7190917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1201</TotalTime>
  <Words>4248</Words>
  <Application>Microsoft Office PowerPoint</Application>
  <PresentationFormat>On-screen Show (4:3)</PresentationFormat>
  <Paragraphs>413</Paragraphs>
  <Slides>41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2" baseType="lpstr">
      <vt:lpstr>Office Theme</vt:lpstr>
      <vt:lpstr>PowerPoint Presentation</vt:lpstr>
      <vt:lpstr>Outline of Presentation</vt:lpstr>
      <vt:lpstr>ICE Investigations: division of labour</vt:lpstr>
      <vt:lpstr>Pro-Active Investigation: seeking CP</vt:lpstr>
      <vt:lpstr>Pro-Active Investigation</vt:lpstr>
      <vt:lpstr>Pro-Active Investigation</vt:lpstr>
      <vt:lpstr>Executing Warrant: Forensics Intake</vt:lpstr>
      <vt:lpstr>Forensics Intake</vt:lpstr>
      <vt:lpstr>The Forensics Report</vt:lpstr>
      <vt:lpstr>R. v. Spencer, 2014 SCC 43 LER vs. Production Order</vt:lpstr>
      <vt:lpstr>Spencer, cont’d</vt:lpstr>
      <vt:lpstr>Categorization:  What is CP?</vt:lpstr>
      <vt:lpstr>Categorization: Explicit Sexual Activity</vt:lpstr>
      <vt:lpstr>Categorization:  Age</vt:lpstr>
      <vt:lpstr>Categorization: “Person”</vt:lpstr>
      <vt:lpstr>Categorization:  Dominant Characteristic and  Sexual Purpose</vt:lpstr>
      <vt:lpstr>Categorization:  “Sexual Organ or Anal Region”</vt:lpstr>
      <vt:lpstr>Categorization</vt:lpstr>
      <vt:lpstr>Categorization: C4All Report</vt:lpstr>
      <vt:lpstr>Disclosure Issues: Crown Policy</vt:lpstr>
      <vt:lpstr>Disclosure Issues</vt:lpstr>
      <vt:lpstr>Pre-Trial Checklist</vt:lpstr>
      <vt:lpstr>Possession:  Knowledge and Control</vt:lpstr>
      <vt:lpstr>Distribution: Make Available</vt:lpstr>
      <vt:lpstr>Defence Claims</vt:lpstr>
      <vt:lpstr>Common Law Defences</vt:lpstr>
      <vt:lpstr>Sharpe Exception</vt:lpstr>
      <vt:lpstr>Statutory Defences:  Mistake</vt:lpstr>
      <vt:lpstr>Statutory Defence: “legitimate purpose” </vt:lpstr>
      <vt:lpstr>Viewing Pornography: Best Practices </vt:lpstr>
      <vt:lpstr>Judicial Duty to View Images</vt:lpstr>
      <vt:lpstr>Judicial Duty to View Images</vt:lpstr>
      <vt:lpstr>Sealing Orders: Best Practice</vt:lpstr>
      <vt:lpstr>Sentencing: Preparation</vt:lpstr>
      <vt:lpstr>Sentencing Submissions</vt:lpstr>
      <vt:lpstr>Sentencing Submissions</vt:lpstr>
      <vt:lpstr>Sentencing Submissions:  Supply and Demand</vt:lpstr>
      <vt:lpstr>Sentencing Submissions</vt:lpstr>
      <vt:lpstr>Sentencing:  Ancillary Orders </vt:lpstr>
      <vt:lpstr>Sentencing: Ancillary Orders</vt:lpstr>
      <vt:lpstr>Ancillary Orders: Forfeiture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Internet Child Exploitation: Primer on ICE Prosecutions</dc:title>
  <dc:creator>Kerry</dc:creator>
  <cp:lastModifiedBy>Tansey, Louise (MAG)</cp:lastModifiedBy>
  <cp:revision>132</cp:revision>
  <cp:lastPrinted>2014-07-23T18:26:37Z</cp:lastPrinted>
  <dcterms:created xsi:type="dcterms:W3CDTF">2014-07-23T00:07:12Z</dcterms:created>
  <dcterms:modified xsi:type="dcterms:W3CDTF">2014-07-25T16:03:41Z</dcterms:modified>
</cp:coreProperties>
</file>